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54"/>
  </p:notesMasterIdLst>
  <p:sldIdLst>
    <p:sldId id="439" r:id="rId4"/>
    <p:sldId id="532" r:id="rId5"/>
    <p:sldId id="570" r:id="rId6"/>
    <p:sldId id="262" r:id="rId7"/>
    <p:sldId id="446" r:id="rId8"/>
    <p:sldId id="379" r:id="rId9"/>
    <p:sldId id="483" r:id="rId10"/>
    <p:sldId id="484" r:id="rId11"/>
    <p:sldId id="485" r:id="rId12"/>
    <p:sldId id="509" r:id="rId13"/>
    <p:sldId id="506" r:id="rId14"/>
    <p:sldId id="524" r:id="rId15"/>
    <p:sldId id="488" r:id="rId16"/>
    <p:sldId id="489" r:id="rId17"/>
    <p:sldId id="461" r:id="rId18"/>
    <p:sldId id="508" r:id="rId19"/>
    <p:sldId id="490" r:id="rId20"/>
    <p:sldId id="525" r:id="rId21"/>
    <p:sldId id="526" r:id="rId22"/>
    <p:sldId id="527" r:id="rId23"/>
    <p:sldId id="499" r:id="rId24"/>
    <p:sldId id="500" r:id="rId25"/>
    <p:sldId id="491" r:id="rId26"/>
    <p:sldId id="523" r:id="rId27"/>
    <p:sldId id="522" r:id="rId28"/>
    <p:sldId id="486" r:id="rId29"/>
    <p:sldId id="515" r:id="rId30"/>
    <p:sldId id="514" r:id="rId31"/>
    <p:sldId id="492" r:id="rId32"/>
    <p:sldId id="528" r:id="rId33"/>
    <p:sldId id="493" r:id="rId34"/>
    <p:sldId id="494" r:id="rId35"/>
    <p:sldId id="495" r:id="rId36"/>
    <p:sldId id="496" r:id="rId37"/>
    <p:sldId id="501" r:id="rId38"/>
    <p:sldId id="497" r:id="rId39"/>
    <p:sldId id="498" r:id="rId40"/>
    <p:sldId id="505" r:id="rId41"/>
    <p:sldId id="529" r:id="rId42"/>
    <p:sldId id="518" r:id="rId43"/>
    <p:sldId id="519" r:id="rId44"/>
    <p:sldId id="517" r:id="rId45"/>
    <p:sldId id="516" r:id="rId46"/>
    <p:sldId id="530" r:id="rId47"/>
    <p:sldId id="531" r:id="rId48"/>
    <p:sldId id="472" r:id="rId49"/>
    <p:sldId id="644" r:id="rId50"/>
    <p:sldId id="643" r:id="rId51"/>
    <p:sldId id="473" r:id="rId52"/>
    <p:sldId id="645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724D11C-73FE-47DF-B80D-7C7A17E6801E}">
          <p14:sldIdLst>
            <p14:sldId id="439"/>
            <p14:sldId id="532"/>
          </p14:sldIdLst>
        </p14:section>
        <p14:section name="Controlling your machine" id="{6B4A9510-476D-498B-A5CF-C0791B9A52B3}">
          <p14:sldIdLst>
            <p14:sldId id="570"/>
            <p14:sldId id="262"/>
            <p14:sldId id="446"/>
            <p14:sldId id="379"/>
            <p14:sldId id="483"/>
            <p14:sldId id="484"/>
            <p14:sldId id="485"/>
            <p14:sldId id="509"/>
            <p14:sldId id="506"/>
            <p14:sldId id="524"/>
            <p14:sldId id="488"/>
            <p14:sldId id="489"/>
            <p14:sldId id="461"/>
            <p14:sldId id="508"/>
            <p14:sldId id="490"/>
            <p14:sldId id="525"/>
            <p14:sldId id="526"/>
            <p14:sldId id="527"/>
            <p14:sldId id="499"/>
            <p14:sldId id="500"/>
            <p14:sldId id="491"/>
            <p14:sldId id="523"/>
            <p14:sldId id="522"/>
            <p14:sldId id="486"/>
            <p14:sldId id="515"/>
            <p14:sldId id="514"/>
            <p14:sldId id="492"/>
            <p14:sldId id="528"/>
            <p14:sldId id="493"/>
            <p14:sldId id="494"/>
            <p14:sldId id="495"/>
            <p14:sldId id="496"/>
            <p14:sldId id="501"/>
            <p14:sldId id="497"/>
            <p14:sldId id="498"/>
            <p14:sldId id="505"/>
            <p14:sldId id="529"/>
            <p14:sldId id="518"/>
            <p14:sldId id="519"/>
            <p14:sldId id="517"/>
            <p14:sldId id="516"/>
            <p14:sldId id="530"/>
            <p14:sldId id="531"/>
            <p14:sldId id="472"/>
            <p14:sldId id="644"/>
          </p14:sldIdLst>
        </p14:section>
        <p14:section name="Code-along" id="{C12B248D-853D-4A01-AEEE-FA4F75C04205}">
          <p14:sldIdLst>
            <p14:sldId id="643"/>
            <p14:sldId id="473"/>
            <p14:sldId id="64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rd Davies" initials="RD" lastIdx="1" clrIdx="0">
    <p:extLst>
      <p:ext uri="{19B8F6BF-5375-455C-9EA6-DF929625EA0E}">
        <p15:presenceInfo xmlns:p15="http://schemas.microsoft.com/office/powerpoint/2012/main" userId="S::hi19329@bristol.ac.uk::a6fea05a-91c8-4b75-ac79-173b4f3a340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245"/>
    <a:srgbClr val="36B7B4"/>
    <a:srgbClr val="122B39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9C9B8A-D242-44B5-A37D-700B6E2F3BF6}" v="13" dt="2023-09-15T05:26:03.0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69152" autoAdjust="0"/>
  </p:normalViewPr>
  <p:slideViewPr>
    <p:cSldViewPr snapToGrid="0">
      <p:cViewPr varScale="1">
        <p:scale>
          <a:sx n="52" d="100"/>
          <a:sy n="52" d="100"/>
        </p:scale>
        <p:origin x="114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commentAuthors" Target="commentAuthor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theme" Target="theme/theme1.xml"/><Relationship Id="rId5" Type="http://schemas.openxmlformats.org/officeDocument/2006/relationships/slide" Target="slides/slide2.xml"/><Relationship Id="rId61" Type="http://schemas.microsoft.com/office/2015/10/relationships/revisionInfo" Target="revisionInfo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viewProps" Target="viewProp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énes" userId="f3f680a857a6f265" providerId="LiveId" clId="{FA9C9B8A-D242-44B5-A37D-700B6E2F3BF6}"/>
    <pc:docChg chg="undo redo custSel addSld delSld modSld sldOrd addSection modSection">
      <pc:chgData name="Dénes" userId="f3f680a857a6f265" providerId="LiveId" clId="{FA9C9B8A-D242-44B5-A37D-700B6E2F3BF6}" dt="2023-09-15T05:26:06.016" v="119" actId="20577"/>
      <pc:docMkLst>
        <pc:docMk/>
      </pc:docMkLst>
      <pc:sldChg chg="delSp modSp add del mod setBg">
        <pc:chgData name="Dénes" userId="f3f680a857a6f265" providerId="LiveId" clId="{FA9C9B8A-D242-44B5-A37D-700B6E2F3BF6}" dt="2023-09-15T05:15:10.556" v="29" actId="47"/>
        <pc:sldMkLst>
          <pc:docMk/>
          <pc:sldMk cId="4069303533" sldId="448"/>
        </pc:sldMkLst>
        <pc:spChg chg="del mod">
          <ac:chgData name="Dénes" userId="f3f680a857a6f265" providerId="LiveId" clId="{FA9C9B8A-D242-44B5-A37D-700B6E2F3BF6}" dt="2023-09-15T05:15:07.703" v="28" actId="478"/>
          <ac:spMkLst>
            <pc:docMk/>
            <pc:sldMk cId="4069303533" sldId="448"/>
            <ac:spMk id="3" creationId="{28F4464D-1CC1-4F92-88A3-886123E31DD5}"/>
          </ac:spMkLst>
        </pc:spChg>
      </pc:sldChg>
      <pc:sldChg chg="add del setBg">
        <pc:chgData name="Dénes" userId="f3f680a857a6f265" providerId="LiveId" clId="{FA9C9B8A-D242-44B5-A37D-700B6E2F3BF6}" dt="2023-09-15T04:44:47.014" v="2"/>
        <pc:sldMkLst>
          <pc:docMk/>
          <pc:sldMk cId="601105788" sldId="472"/>
        </pc:sldMkLst>
      </pc:sldChg>
      <pc:sldChg chg="addSp delSp modSp add del mod ord setBg modNotesTx">
        <pc:chgData name="Dénes" userId="f3f680a857a6f265" providerId="LiveId" clId="{FA9C9B8A-D242-44B5-A37D-700B6E2F3BF6}" dt="2023-09-15T05:26:06.016" v="119" actId="20577"/>
        <pc:sldMkLst>
          <pc:docMk/>
          <pc:sldMk cId="234928546" sldId="473"/>
        </pc:sldMkLst>
        <pc:spChg chg="add mod">
          <ac:chgData name="Dénes" userId="f3f680a857a6f265" providerId="LiveId" clId="{FA9C9B8A-D242-44B5-A37D-700B6E2F3BF6}" dt="2023-09-15T05:19:00.181" v="77" actId="1076"/>
          <ac:spMkLst>
            <pc:docMk/>
            <pc:sldMk cId="234928546" sldId="473"/>
            <ac:spMk id="3" creationId="{5B0F45C2-DB2A-2E83-230B-748C908754CC}"/>
          </ac:spMkLst>
        </pc:spChg>
        <pc:spChg chg="del">
          <ac:chgData name="Dénes" userId="f3f680a857a6f265" providerId="LiveId" clId="{FA9C9B8A-D242-44B5-A37D-700B6E2F3BF6}" dt="2023-09-15T05:17:27.430" v="35" actId="478"/>
          <ac:spMkLst>
            <pc:docMk/>
            <pc:sldMk cId="234928546" sldId="473"/>
            <ac:spMk id="5" creationId="{54086FEF-0DD0-0348-9090-DF181FEEB94D}"/>
          </ac:spMkLst>
        </pc:spChg>
        <pc:spChg chg="del">
          <ac:chgData name="Dénes" userId="f3f680a857a6f265" providerId="LiveId" clId="{FA9C9B8A-D242-44B5-A37D-700B6E2F3BF6}" dt="2023-09-15T05:17:27.430" v="35" actId="478"/>
          <ac:spMkLst>
            <pc:docMk/>
            <pc:sldMk cId="234928546" sldId="473"/>
            <ac:spMk id="6" creationId="{17540C5A-2DB6-8345-8B3B-67E9300E6A3C}"/>
          </ac:spMkLst>
        </pc:spChg>
        <pc:spChg chg="del">
          <ac:chgData name="Dénes" userId="f3f680a857a6f265" providerId="LiveId" clId="{FA9C9B8A-D242-44B5-A37D-700B6E2F3BF6}" dt="2023-09-15T05:17:27.430" v="35" actId="478"/>
          <ac:spMkLst>
            <pc:docMk/>
            <pc:sldMk cId="234928546" sldId="473"/>
            <ac:spMk id="7" creationId="{F6D8CF08-5EA9-394A-8B19-6DE0063EBEDF}"/>
          </ac:spMkLst>
        </pc:spChg>
        <pc:spChg chg="del">
          <ac:chgData name="Dénes" userId="f3f680a857a6f265" providerId="LiveId" clId="{FA9C9B8A-D242-44B5-A37D-700B6E2F3BF6}" dt="2023-09-15T05:17:27.430" v="35" actId="478"/>
          <ac:spMkLst>
            <pc:docMk/>
            <pc:sldMk cId="234928546" sldId="473"/>
            <ac:spMk id="17" creationId="{20FB49C4-AEE0-0749-8F13-9C9E238B2A4D}"/>
          </ac:spMkLst>
        </pc:spChg>
        <pc:spChg chg="del">
          <ac:chgData name="Dénes" userId="f3f680a857a6f265" providerId="LiveId" clId="{FA9C9B8A-D242-44B5-A37D-700B6E2F3BF6}" dt="2023-09-15T05:17:27.430" v="35" actId="478"/>
          <ac:spMkLst>
            <pc:docMk/>
            <pc:sldMk cId="234928546" sldId="473"/>
            <ac:spMk id="18" creationId="{8B93BBAA-90B9-0A4C-BEC6-076C46612718}"/>
          </ac:spMkLst>
        </pc:spChg>
        <pc:spChg chg="del">
          <ac:chgData name="Dénes" userId="f3f680a857a6f265" providerId="LiveId" clId="{FA9C9B8A-D242-44B5-A37D-700B6E2F3BF6}" dt="2023-09-15T05:17:27.430" v="35" actId="478"/>
          <ac:spMkLst>
            <pc:docMk/>
            <pc:sldMk cId="234928546" sldId="473"/>
            <ac:spMk id="19" creationId="{ED10014F-542E-084E-B695-1A2B8C942C56}"/>
          </ac:spMkLst>
        </pc:spChg>
        <pc:spChg chg="del">
          <ac:chgData name="Dénes" userId="f3f680a857a6f265" providerId="LiveId" clId="{FA9C9B8A-D242-44B5-A37D-700B6E2F3BF6}" dt="2023-09-15T05:17:27.430" v="35" actId="478"/>
          <ac:spMkLst>
            <pc:docMk/>
            <pc:sldMk cId="234928546" sldId="473"/>
            <ac:spMk id="20" creationId="{D953BA42-F9F3-2D47-82EE-2971F7D9C843}"/>
          </ac:spMkLst>
        </pc:spChg>
        <pc:spChg chg="del">
          <ac:chgData name="Dénes" userId="f3f680a857a6f265" providerId="LiveId" clId="{FA9C9B8A-D242-44B5-A37D-700B6E2F3BF6}" dt="2023-09-15T05:17:27.430" v="35" actId="478"/>
          <ac:spMkLst>
            <pc:docMk/>
            <pc:sldMk cId="234928546" sldId="473"/>
            <ac:spMk id="21" creationId="{90925CD4-8094-CB46-8627-3758B429BD10}"/>
          </ac:spMkLst>
        </pc:spChg>
        <pc:spChg chg="del">
          <ac:chgData name="Dénes" userId="f3f680a857a6f265" providerId="LiveId" clId="{FA9C9B8A-D242-44B5-A37D-700B6E2F3BF6}" dt="2023-09-15T05:17:27.430" v="35" actId="478"/>
          <ac:spMkLst>
            <pc:docMk/>
            <pc:sldMk cId="234928546" sldId="473"/>
            <ac:spMk id="22" creationId="{FB2F6ED7-6503-0048-90B7-8DE00B3F2529}"/>
          </ac:spMkLst>
        </pc:spChg>
        <pc:cxnChg chg="del mod">
          <ac:chgData name="Dénes" userId="f3f680a857a6f265" providerId="LiveId" clId="{FA9C9B8A-D242-44B5-A37D-700B6E2F3BF6}" dt="2023-09-15T05:17:27.430" v="35" actId="478"/>
          <ac:cxnSpMkLst>
            <pc:docMk/>
            <pc:sldMk cId="234928546" sldId="473"/>
            <ac:cxnSpMk id="4" creationId="{82FD7E51-9466-F54A-A50B-C080E00042D6}"/>
          </ac:cxnSpMkLst>
        </pc:cxnChg>
        <pc:cxnChg chg="del">
          <ac:chgData name="Dénes" userId="f3f680a857a6f265" providerId="LiveId" clId="{FA9C9B8A-D242-44B5-A37D-700B6E2F3BF6}" dt="2023-09-15T05:17:27.430" v="35" actId="478"/>
          <ac:cxnSpMkLst>
            <pc:docMk/>
            <pc:sldMk cId="234928546" sldId="473"/>
            <ac:cxnSpMk id="13" creationId="{180AA7B2-7DAA-5F46-B2A2-4E0F19215865}"/>
          </ac:cxnSpMkLst>
        </pc:cxnChg>
      </pc:sldChg>
      <pc:sldChg chg="add del setBg">
        <pc:chgData name="Dénes" userId="f3f680a857a6f265" providerId="LiveId" clId="{FA9C9B8A-D242-44B5-A37D-700B6E2F3BF6}" dt="2023-09-15T05:09:48.272" v="5"/>
        <pc:sldMkLst>
          <pc:docMk/>
          <pc:sldMk cId="3093989411" sldId="532"/>
        </pc:sldMkLst>
      </pc:sldChg>
      <pc:sldChg chg="add del ord setBg">
        <pc:chgData name="Dénes" userId="f3f680a857a6f265" providerId="LiveId" clId="{FA9C9B8A-D242-44B5-A37D-700B6E2F3BF6}" dt="2023-09-15T05:11:14.066" v="13"/>
        <pc:sldMkLst>
          <pc:docMk/>
          <pc:sldMk cId="2440093772" sldId="570"/>
        </pc:sldMkLst>
      </pc:sldChg>
      <pc:sldChg chg="new del">
        <pc:chgData name="Dénes" userId="f3f680a857a6f265" providerId="LiveId" clId="{FA9C9B8A-D242-44B5-A37D-700B6E2F3BF6}" dt="2023-09-15T05:10:30.946" v="9" actId="680"/>
        <pc:sldMkLst>
          <pc:docMk/>
          <pc:sldMk cId="231885215" sldId="571"/>
        </pc:sldMkLst>
      </pc:sldChg>
      <pc:sldChg chg="add del setBg modNotesTx">
        <pc:chgData name="Dénes" userId="f3f680a857a6f265" providerId="LiveId" clId="{FA9C9B8A-D242-44B5-A37D-700B6E2F3BF6}" dt="2023-09-15T05:19:30.418" v="82" actId="20577"/>
        <pc:sldMkLst>
          <pc:docMk/>
          <pc:sldMk cId="1460237070" sldId="643"/>
        </pc:sldMkLst>
      </pc:sldChg>
      <pc:sldChg chg="add del">
        <pc:chgData name="Dénes" userId="f3f680a857a6f265" providerId="LiveId" clId="{FA9C9B8A-D242-44B5-A37D-700B6E2F3BF6}" dt="2023-09-15T05:17:21.443" v="31" actId="2890"/>
        <pc:sldMkLst>
          <pc:docMk/>
          <pc:sldMk cId="409740154" sldId="644"/>
        </pc:sldMkLst>
      </pc:sldChg>
      <pc:sldChg chg="add">
        <pc:chgData name="Dénes" userId="f3f680a857a6f265" providerId="LiveId" clId="{FA9C9B8A-D242-44B5-A37D-700B6E2F3BF6}" dt="2023-09-15T05:17:23.881" v="32" actId="2890"/>
        <pc:sldMkLst>
          <pc:docMk/>
          <pc:sldMk cId="3129136547" sldId="644"/>
        </pc:sldMkLst>
      </pc:sldChg>
      <pc:sldChg chg="modSp add mod modNotesTx">
        <pc:chgData name="Dénes" userId="f3f680a857a6f265" providerId="LiveId" clId="{FA9C9B8A-D242-44B5-A37D-700B6E2F3BF6}" dt="2023-09-15T05:25:56.709" v="117" actId="20577"/>
        <pc:sldMkLst>
          <pc:docMk/>
          <pc:sldMk cId="2082791984" sldId="645"/>
        </pc:sldMkLst>
        <pc:spChg chg="mod">
          <ac:chgData name="Dénes" userId="f3f680a857a6f265" providerId="LiveId" clId="{FA9C9B8A-D242-44B5-A37D-700B6E2F3BF6}" dt="2023-09-15T05:20:53.472" v="97" actId="207"/>
          <ac:spMkLst>
            <pc:docMk/>
            <pc:sldMk cId="2082791984" sldId="645"/>
            <ac:spMk id="3" creationId="{5B0F45C2-DB2A-2E83-230B-748C908754CC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02049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73696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05410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1415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0806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84911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26522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1551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19189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93942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5980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12450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75021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26963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95745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08102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28888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81718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12555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RS: insert example of a terrible chart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22551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307530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RS: insert example of a terrible chart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7091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44525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RS: insert example of a terrible chart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90966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RS: insert example of a terrible chart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50154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RS: insert example of a terrible chart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8270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RS: insert example of a terrible chart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92394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5408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45419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RS: insert example of a terrible chart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881098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RS: insert example of a terrible chart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97402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</a:rPr>
              <a:t>A demo of ONS API in the browser </a:t>
            </a:r>
            <a:endParaRPr lang="en-US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</a:rPr>
              <a:t>A demo of the ECO API in the browser (and explain how our URL is easier to look at)</a:t>
            </a:r>
            <a:endParaRPr lang="en-US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</a:rPr>
              <a:t>Show them the ECO Data Hub – Data Explorer / Chart Builder</a:t>
            </a:r>
            <a:endParaRPr lang="en-US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</a:rPr>
              <a:t>Import they finished API-linked chart from the Chart Builder and embed it</a:t>
            </a:r>
            <a:endParaRPr lang="en-US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48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11463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 between </a:t>
            </a:r>
          </a:p>
          <a:p>
            <a:r>
              <a:rPr lang="en-US" dirty="0"/>
              <a:t>https://api.econ.ac/gbr/unem</a:t>
            </a:r>
          </a:p>
          <a:p>
            <a:r>
              <a:rPr lang="en-US"/>
              <a:t>https://api.econ.ac/gbr/unem?vega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3002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930109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6067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9228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8764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88897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68981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3B7AFA-D991-234A-B877-5D35C85131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1767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5"/>
            <a:ext cx="10363200" cy="14700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58397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26829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5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31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6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62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93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8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2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38049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1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1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02221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2" y="1535113"/>
            <a:ext cx="5386917" cy="639762"/>
          </a:xfrm>
        </p:spPr>
        <p:txBody>
          <a:bodyPr anchor="b"/>
          <a:lstStyle>
            <a:lvl1pPr marL="0" indent="0">
              <a:buNone/>
              <a:defRPr sz="2300" b="1"/>
            </a:lvl1pPr>
            <a:lvl2pPr marL="457155" indent="0">
              <a:buNone/>
              <a:defRPr sz="2000" b="1"/>
            </a:lvl2pPr>
            <a:lvl3pPr marL="914311" indent="0">
              <a:buNone/>
              <a:defRPr sz="1900" b="1"/>
            </a:lvl3pPr>
            <a:lvl4pPr marL="1371467" indent="0">
              <a:buNone/>
              <a:defRPr sz="1600" b="1"/>
            </a:lvl4pPr>
            <a:lvl5pPr marL="1828622" indent="0">
              <a:buNone/>
              <a:defRPr sz="1600" b="1"/>
            </a:lvl5pPr>
            <a:lvl6pPr marL="2285777" indent="0">
              <a:buNone/>
              <a:defRPr sz="1600" b="1"/>
            </a:lvl6pPr>
            <a:lvl7pPr marL="2742933" indent="0">
              <a:buNone/>
              <a:defRPr sz="1600" b="1"/>
            </a:lvl7pPr>
            <a:lvl8pPr marL="3200088" indent="0">
              <a:buNone/>
              <a:defRPr sz="1600" b="1"/>
            </a:lvl8pPr>
            <a:lvl9pPr marL="365724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2" y="2174876"/>
            <a:ext cx="5386917" cy="3951288"/>
          </a:xfrm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300" b="1"/>
            </a:lvl1pPr>
            <a:lvl2pPr marL="457155" indent="0">
              <a:buNone/>
              <a:defRPr sz="2000" b="1"/>
            </a:lvl2pPr>
            <a:lvl3pPr marL="914311" indent="0">
              <a:buNone/>
              <a:defRPr sz="1900" b="1"/>
            </a:lvl3pPr>
            <a:lvl4pPr marL="1371467" indent="0">
              <a:buNone/>
              <a:defRPr sz="1600" b="1"/>
            </a:lvl4pPr>
            <a:lvl5pPr marL="1828622" indent="0">
              <a:buNone/>
              <a:defRPr sz="1600" b="1"/>
            </a:lvl5pPr>
            <a:lvl6pPr marL="2285777" indent="0">
              <a:buNone/>
              <a:defRPr sz="1600" b="1"/>
            </a:lvl6pPr>
            <a:lvl7pPr marL="2742933" indent="0">
              <a:buNone/>
              <a:defRPr sz="1600" b="1"/>
            </a:lvl7pPr>
            <a:lvl8pPr marL="3200088" indent="0">
              <a:buNone/>
              <a:defRPr sz="1600" b="1"/>
            </a:lvl8pPr>
            <a:lvl9pPr marL="365724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6"/>
            <a:ext cx="5389033" cy="3951288"/>
          </a:xfrm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59770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34712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4402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55" indent="0">
              <a:buNone/>
              <a:defRPr sz="1200"/>
            </a:lvl2pPr>
            <a:lvl3pPr marL="914311" indent="0">
              <a:buNone/>
              <a:defRPr sz="1000"/>
            </a:lvl3pPr>
            <a:lvl4pPr marL="1371467" indent="0">
              <a:buNone/>
              <a:defRPr sz="900"/>
            </a:lvl4pPr>
            <a:lvl5pPr marL="1828622" indent="0">
              <a:buNone/>
              <a:defRPr sz="900"/>
            </a:lvl5pPr>
            <a:lvl6pPr marL="2285777" indent="0">
              <a:buNone/>
              <a:defRPr sz="900"/>
            </a:lvl6pPr>
            <a:lvl7pPr marL="2742933" indent="0">
              <a:buNone/>
              <a:defRPr sz="900"/>
            </a:lvl7pPr>
            <a:lvl8pPr marL="3200088" indent="0">
              <a:buNone/>
              <a:defRPr sz="900"/>
            </a:lvl8pPr>
            <a:lvl9pPr marL="365724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1122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9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9" y="612776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55" indent="0">
              <a:buNone/>
              <a:defRPr sz="2800"/>
            </a:lvl2pPr>
            <a:lvl3pPr marL="914311" indent="0">
              <a:buNone/>
              <a:defRPr sz="2300"/>
            </a:lvl3pPr>
            <a:lvl4pPr marL="1371467" indent="0">
              <a:buNone/>
              <a:defRPr sz="2000"/>
            </a:lvl4pPr>
            <a:lvl5pPr marL="1828622" indent="0">
              <a:buNone/>
              <a:defRPr sz="2000"/>
            </a:lvl5pPr>
            <a:lvl6pPr marL="2285777" indent="0">
              <a:buNone/>
              <a:defRPr sz="2000"/>
            </a:lvl6pPr>
            <a:lvl7pPr marL="2742933" indent="0">
              <a:buNone/>
              <a:defRPr sz="2000"/>
            </a:lvl7pPr>
            <a:lvl8pPr marL="3200088" indent="0">
              <a:buNone/>
              <a:defRPr sz="2000"/>
            </a:lvl8pPr>
            <a:lvl9pPr marL="3657243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9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55" indent="0">
              <a:buNone/>
              <a:defRPr sz="1200"/>
            </a:lvl2pPr>
            <a:lvl3pPr marL="914311" indent="0">
              <a:buNone/>
              <a:defRPr sz="1000"/>
            </a:lvl3pPr>
            <a:lvl4pPr marL="1371467" indent="0">
              <a:buNone/>
              <a:defRPr sz="900"/>
            </a:lvl4pPr>
            <a:lvl5pPr marL="1828622" indent="0">
              <a:buNone/>
              <a:defRPr sz="900"/>
            </a:lvl5pPr>
            <a:lvl6pPr marL="2285777" indent="0">
              <a:buNone/>
              <a:defRPr sz="900"/>
            </a:lvl6pPr>
            <a:lvl7pPr marL="2742933" indent="0">
              <a:buNone/>
              <a:defRPr sz="900"/>
            </a:lvl7pPr>
            <a:lvl8pPr marL="3200088" indent="0">
              <a:buNone/>
              <a:defRPr sz="900"/>
            </a:lvl8pPr>
            <a:lvl9pPr marL="365724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18090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8674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2" y="274640"/>
            <a:ext cx="2743199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1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1671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1304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74237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87147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6965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20635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85240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6636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8607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59098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109748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2885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15/09/2023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274639"/>
            <a:ext cx="10972801" cy="1143000"/>
          </a:xfrm>
          <a:prstGeom prst="rect">
            <a:avLst/>
          </a:prstGeom>
        </p:spPr>
        <p:txBody>
          <a:bodyPr vert="horz" lIns="91431" tIns="45716" rIns="91431" bIns="45716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1600201"/>
            <a:ext cx="10972801" cy="4525963"/>
          </a:xfrm>
          <a:prstGeom prst="rect">
            <a:avLst/>
          </a:prstGeom>
        </p:spPr>
        <p:txBody>
          <a:bodyPr vert="horz" lIns="91431" tIns="45716" rIns="91431" bIns="4571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1" y="6356352"/>
            <a:ext cx="2844800" cy="365125"/>
          </a:xfrm>
          <a:prstGeom prst="rect">
            <a:avLst/>
          </a:prstGeom>
        </p:spPr>
        <p:txBody>
          <a:bodyPr vert="horz" lIns="91431" tIns="45716" rIns="91431" bIns="45716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804AF-371E-45A8-85BB-86F3B0F6B3A3}" type="datetimeFigureOut">
              <a:rPr lang="en-GB" smtClean="0"/>
              <a:pPr/>
              <a:t>15/09/2023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2" y="6356352"/>
            <a:ext cx="3860799" cy="365125"/>
          </a:xfrm>
          <a:prstGeom prst="rect">
            <a:avLst/>
          </a:prstGeom>
        </p:spPr>
        <p:txBody>
          <a:bodyPr vert="horz" lIns="91431" tIns="45716" rIns="91431" bIns="45716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31" tIns="45716" rIns="91431" bIns="45716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79A912-7FC0-4BEF-A097-AC392571D3D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4887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311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67" indent="-342867" algn="l" defTabSz="914311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77" indent="-285722" algn="l" defTabSz="914311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9" indent="-228578" algn="l" defTabSz="914311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44" indent="-228578" algn="l" defTabSz="914311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99" indent="-228578" algn="l" defTabSz="914311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55" indent="-228578" algn="l" defTabSz="9143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11" indent="-228578" algn="l" defTabSz="9143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66" indent="-228578" algn="l" defTabSz="9143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21" indent="-228578" algn="l" defTabSz="9143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5" algn="l" defTabSz="9143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1" algn="l" defTabSz="9143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7" algn="l" defTabSz="9143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22" algn="l" defTabSz="9143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7" algn="l" defTabSz="9143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33" algn="l" defTabSz="9143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8" algn="l" defTabSz="9143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43" algn="l" defTabSz="9143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15/09/2023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3885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Deconomist/RDeconomist.github.io/blob/main/data/giltsCleaningData.do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CSS/At-rule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2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richarddavies.io/research/prices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rapidcharts.io/index_old" TargetMode="External"/><Relationship Id="rId4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7EC5CB00-17DC-42A2-AA50-C9508EB237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5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How many languages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Three?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026" name="Picture 2" descr="Download Microsoft Excel Logo in SVG Vector or PNG File Format - Logo.wine">
            <a:extLst>
              <a:ext uri="{FF2B5EF4-FFF2-40B4-BE49-F238E27FC236}">
                <a16:creationId xmlns:a16="http://schemas.microsoft.com/office/drawing/2014/main" id="{7827A8E4-F1AB-4241-A141-113C20E89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47" y="2010988"/>
            <a:ext cx="2822059" cy="188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ython (programming language) - Wikipedia">
            <a:extLst>
              <a:ext uri="{FF2B5EF4-FFF2-40B4-BE49-F238E27FC236}">
                <a16:creationId xmlns:a16="http://schemas.microsoft.com/office/drawing/2014/main" id="{A36DAC11-A670-45B7-9168-CA0947B28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461" y="2261559"/>
            <a:ext cx="1334414" cy="1334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tata: Software for Statistics and Data Science | Stata">
            <a:extLst>
              <a:ext uri="{FF2B5EF4-FFF2-40B4-BE49-F238E27FC236}">
                <a16:creationId xmlns:a16="http://schemas.microsoft.com/office/drawing/2014/main" id="{EA6E7201-3AA4-4577-83BA-70F9AE9BB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461" y="4422934"/>
            <a:ext cx="4836627" cy="110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6683BEA-83AD-49D2-9806-DE1E074C2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384" y="2264957"/>
            <a:ext cx="1334415" cy="133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html css js icons PNG image with transparent background | TOPpng">
            <a:extLst>
              <a:ext uri="{FF2B5EF4-FFF2-40B4-BE49-F238E27FC236}">
                <a16:creationId xmlns:a16="http://schemas.microsoft.com/office/drawing/2014/main" id="{070B057F-51F6-4A01-BDB7-780194F7F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2245" y="2261559"/>
            <a:ext cx="1334415" cy="136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D959AD8-221F-4CFF-89FA-E1B3038D6F93}"/>
              </a:ext>
            </a:extLst>
          </p:cNvPr>
          <p:cNvSpPr/>
          <p:nvPr/>
        </p:nvSpPr>
        <p:spPr>
          <a:xfrm>
            <a:off x="3086100" y="1800225"/>
            <a:ext cx="5762625" cy="4308871"/>
          </a:xfrm>
          <a:prstGeom prst="roundRect">
            <a:avLst/>
          </a:prstGeom>
          <a:noFill/>
          <a:ln w="57150">
            <a:solidFill>
              <a:srgbClr val="36B7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5251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731" y="1151239"/>
            <a:ext cx="9144000" cy="2387600"/>
          </a:xfrm>
        </p:spPr>
        <p:txBody>
          <a:bodyPr/>
          <a:lstStyle/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Conditionals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49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18655298-A332-43A3-9EE1-BD1689B97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69303" y="957573"/>
            <a:ext cx="5081278" cy="4990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F0E9AD-F637-7699-8425-0E02672A64DE}"/>
              </a:ext>
            </a:extLst>
          </p:cNvPr>
          <p:cNvSpPr txBox="1"/>
          <p:nvPr/>
        </p:nvSpPr>
        <p:spPr>
          <a:xfrm>
            <a:off x="6333623" y="933509"/>
            <a:ext cx="298239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 as a tree</a:t>
            </a:r>
            <a:r>
              <a:rPr lang="en-GB" sz="1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 Conditional statements influence which branch your code goes along. </a:t>
            </a:r>
          </a:p>
        </p:txBody>
      </p:sp>
    </p:spTree>
    <p:extLst>
      <p:ext uri="{BB962C8B-B14F-4D97-AF65-F5344CB8AC3E}">
        <p14:creationId xmlns:p14="http://schemas.microsoft.com/office/powerpoint/2010/main" val="4213433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If-else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STATA | Python | JavaScript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37CCA6-98FD-419B-8B75-15D518248EB1}"/>
              </a:ext>
            </a:extLst>
          </p:cNvPr>
          <p:cNvSpPr txBox="1"/>
          <p:nvPr/>
        </p:nvSpPr>
        <p:spPr>
          <a:xfrm>
            <a:off x="474234" y="1713297"/>
            <a:ext cx="502727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Syntax: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IF(</a:t>
            </a:r>
            <a:r>
              <a:rPr lang="en-GB" dirty="0">
                <a:solidFill>
                  <a:srgbClr val="FFC000"/>
                </a:solidFill>
              </a:rPr>
              <a:t>{CONDITION}</a:t>
            </a:r>
            <a:r>
              <a:rPr lang="en-GB" dirty="0">
                <a:solidFill>
                  <a:schemeClr val="bg1"/>
                </a:solidFill>
              </a:rPr>
              <a:t>, </a:t>
            </a:r>
            <a:r>
              <a:rPr lang="en-GB" dirty="0">
                <a:solidFill>
                  <a:srgbClr val="00B050"/>
                </a:solidFill>
              </a:rPr>
              <a:t>{VALUE IF TRUE}</a:t>
            </a:r>
            <a:r>
              <a:rPr lang="en-GB" dirty="0">
                <a:solidFill>
                  <a:schemeClr val="bg1"/>
                </a:solidFill>
              </a:rPr>
              <a:t>, </a:t>
            </a:r>
            <a:r>
              <a:rPr lang="en-GB" dirty="0">
                <a:solidFill>
                  <a:srgbClr val="EB5C2E"/>
                </a:solidFill>
              </a:rPr>
              <a:t>{VALUE IF FALSE}</a:t>
            </a:r>
            <a:r>
              <a:rPr lang="en-GB" dirty="0">
                <a:solidFill>
                  <a:schemeClr val="bg1"/>
                </a:solidFill>
              </a:rPr>
              <a:t>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i="1" dirty="0">
              <a:solidFill>
                <a:schemeClr val="bg1"/>
              </a:solidFill>
            </a:endParaRPr>
          </a:p>
          <a:p>
            <a:r>
              <a:rPr lang="en-GB" i="1" dirty="0">
                <a:solidFill>
                  <a:schemeClr val="bg1"/>
                </a:solidFill>
              </a:rPr>
              <a:t>Example:</a:t>
            </a:r>
          </a:p>
          <a:p>
            <a:r>
              <a:rPr lang="en-GB" dirty="0">
                <a:solidFill>
                  <a:schemeClr val="bg1"/>
                </a:solidFill>
              </a:rPr>
              <a:t>=if(A1=“Richard”, “Yes”, “No”)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710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If-else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STATA | Python | JavaScript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37CCA6-98FD-419B-8B75-15D518248EB1}"/>
              </a:ext>
            </a:extLst>
          </p:cNvPr>
          <p:cNvSpPr txBox="1"/>
          <p:nvPr/>
        </p:nvSpPr>
        <p:spPr>
          <a:xfrm>
            <a:off x="474234" y="1751798"/>
            <a:ext cx="830836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Practical usage: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u="sng" dirty="0">
                <a:solidFill>
                  <a:schemeClr val="bg1"/>
                </a:solidFill>
              </a:rPr>
              <a:t>Data cleaning</a:t>
            </a:r>
          </a:p>
          <a:p>
            <a:r>
              <a:rPr lang="en-GB" i="1" dirty="0">
                <a:solidFill>
                  <a:schemeClr val="bg1"/>
                </a:solidFill>
              </a:rPr>
              <a:t>You have two data sets on countries that you want to match.</a:t>
            </a:r>
          </a:p>
          <a:p>
            <a:r>
              <a:rPr lang="en-GB" i="1" dirty="0">
                <a:solidFill>
                  <a:schemeClr val="bg1"/>
                </a:solidFill>
              </a:rPr>
              <a:t>But the names are not consistent.</a:t>
            </a:r>
          </a:p>
          <a:p>
            <a:r>
              <a:rPr lang="en-GB" i="1" dirty="0">
                <a:solidFill>
                  <a:schemeClr val="bg1"/>
                </a:solidFill>
              </a:rPr>
              <a:t>You want to create a column that provides a 1:1 correspondence between the data sets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rgbClr val="36B7B4"/>
                </a:solidFill>
              </a:rPr>
              <a:t>=if(A1=“Côte d'Ivoire”, “Ivory Coast”, A1)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i="1" dirty="0">
              <a:solidFill>
                <a:schemeClr val="bg1"/>
              </a:solidFill>
            </a:endParaRPr>
          </a:p>
          <a:p>
            <a:r>
              <a:rPr lang="en-GB" u="sng" dirty="0">
                <a:solidFill>
                  <a:schemeClr val="bg1"/>
                </a:solidFill>
              </a:rPr>
              <a:t>Categorisation</a:t>
            </a:r>
          </a:p>
          <a:p>
            <a:r>
              <a:rPr lang="en-GB" i="1" dirty="0">
                <a:solidFill>
                  <a:schemeClr val="bg1"/>
                </a:solidFill>
              </a:rPr>
              <a:t>You have data on firm size, measured by number of employees…</a:t>
            </a:r>
          </a:p>
          <a:p>
            <a:r>
              <a:rPr lang="en-GB" i="1" dirty="0">
                <a:solidFill>
                  <a:schemeClr val="bg1"/>
                </a:solidFill>
              </a:rPr>
              <a:t>You want to analyse based on two types, large firms and SMEs..</a:t>
            </a:r>
          </a:p>
          <a:p>
            <a:r>
              <a:rPr lang="en-GB" i="1" dirty="0">
                <a:solidFill>
                  <a:schemeClr val="bg1"/>
                </a:solidFill>
              </a:rPr>
              <a:t>You define SME as anything with up to 250 employees..</a:t>
            </a:r>
          </a:p>
          <a:p>
            <a:endParaRPr lang="en-GB" i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rgbClr val="36B7B4"/>
                </a:solidFill>
              </a:rPr>
              <a:t>=if(A1&gt;250, “Large”, “SME”)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315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587" y="3576570"/>
            <a:ext cx="91440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=</a:t>
            </a:r>
            <a:b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==</a:t>
            </a:r>
            <a:b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===</a:t>
            </a:r>
            <a:b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0AC7B5-0276-9FBA-B27A-C9C7A72D058F}"/>
              </a:ext>
            </a:extLst>
          </p:cNvPr>
          <p:cNvSpPr txBox="1"/>
          <p:nvPr/>
        </p:nvSpPr>
        <p:spPr>
          <a:xfrm>
            <a:off x="960586" y="293665"/>
            <a:ext cx="87990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If-else</a:t>
            </a:r>
            <a:r>
              <a:rPr lang="en-GB" sz="5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– Are things equal?</a:t>
            </a:r>
          </a:p>
          <a:p>
            <a:pPr algn="l"/>
            <a:r>
              <a:rPr lang="en-GB" sz="1800" dirty="0">
                <a:solidFill>
                  <a:srgbClr val="36B7B4"/>
                </a:solidFill>
                <a:highlight>
                  <a:srgbClr val="122B39"/>
                </a:highlight>
                <a:latin typeface="Circular Std Book" panose="020B0604020101020102" pitchFamily="34" charset="0"/>
                <a:cs typeface="Circular Std Book" panose="020B0604020101020102" pitchFamily="34" charset="0"/>
              </a:rPr>
              <a:t>Excel </a:t>
            </a:r>
            <a:r>
              <a:rPr lang="en-GB" sz="1800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| STATA | Python | JavaScript </a:t>
            </a:r>
            <a:r>
              <a:rPr lang="en-GB" sz="1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| CSS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8349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3" y="404664"/>
            <a:ext cx="10393791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=, == and ===</a:t>
            </a:r>
            <a:endParaRPr lang="en-GB" sz="4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Three uses of equals signs: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Stata | JS | Python</a:t>
            </a:r>
          </a:p>
          <a:p>
            <a:pPr algn="l"/>
            <a:endParaRPr lang="en-GB" sz="16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sz="16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2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=  </a:t>
            </a:r>
          </a:p>
          <a:p>
            <a:pPr algn="l"/>
            <a:r>
              <a:rPr lang="en-GB" sz="2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Assigns value</a:t>
            </a:r>
            <a:r>
              <a:rPr lang="en-GB" sz="2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i.e. it makes the thing on the left equal the thing on the right.</a:t>
            </a:r>
          </a:p>
          <a:p>
            <a:pPr algn="l"/>
            <a:endParaRPr lang="en-GB" sz="24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sz="24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2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==</a:t>
            </a:r>
          </a:p>
          <a:p>
            <a:pPr algn="l"/>
            <a:r>
              <a:rPr lang="en-GB" sz="2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Tests value</a:t>
            </a:r>
            <a:r>
              <a:rPr lang="en-GB" sz="2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 It checks whether the thing on the left is equal to the thing on the right.</a:t>
            </a:r>
          </a:p>
          <a:p>
            <a:pPr algn="l"/>
            <a:endParaRPr lang="en-GB" sz="24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sz="24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2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===</a:t>
            </a:r>
          </a:p>
          <a:p>
            <a:pPr algn="l"/>
            <a:r>
              <a:rPr lang="en-GB" sz="2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Tests value and type</a:t>
            </a:r>
            <a:r>
              <a:rPr lang="en-GB" sz="2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As above, but checks variable type too.  </a:t>
            </a:r>
          </a:p>
        </p:txBody>
      </p:sp>
    </p:spTree>
    <p:extLst>
      <p:ext uri="{BB962C8B-B14F-4D97-AF65-F5344CB8AC3E}">
        <p14:creationId xmlns:p14="http://schemas.microsoft.com/office/powerpoint/2010/main" val="4172022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If-else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STATA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Python | JavaScript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7CD8C23-691D-4EA3-8F73-000D3866A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892" y="2315709"/>
            <a:ext cx="9456835" cy="361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06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Example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 UK Gilt Market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STATA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Python | JavaScript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745BA2-E898-0691-4BAC-417348FA2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518" y="2159695"/>
            <a:ext cx="10339137" cy="44508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1C73CC-050E-120D-CAAD-CAFD33AAAD41}"/>
              </a:ext>
            </a:extLst>
          </p:cNvPr>
          <p:cNvSpPr txBox="1"/>
          <p:nvPr/>
        </p:nvSpPr>
        <p:spPr>
          <a:xfrm>
            <a:off x="582518" y="1704292"/>
            <a:ext cx="60939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https://dmo.gov.uk/data/gilt-market/gilts-in-issue/</a:t>
            </a:r>
          </a:p>
        </p:txBody>
      </p:sp>
    </p:spTree>
    <p:extLst>
      <p:ext uri="{BB962C8B-B14F-4D97-AF65-F5344CB8AC3E}">
        <p14:creationId xmlns:p14="http://schemas.microsoft.com/office/powerpoint/2010/main" val="4729393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24841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Example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 UK Gilt Market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STATA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Python | JavaScript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36C44C-D20E-3BAE-9F0E-B78605C36924}"/>
              </a:ext>
            </a:extLst>
          </p:cNvPr>
          <p:cNvSpPr txBox="1"/>
          <p:nvPr/>
        </p:nvSpPr>
        <p:spPr>
          <a:xfrm>
            <a:off x="474233" y="1722203"/>
            <a:ext cx="93194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https://github.com/RDeconomist/RDeconomist.github.io/blob/main/data/GiltsInIssueRaw.csv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3CD0E0-8A3D-4B9E-86F5-08C73AF0E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347" y="2256687"/>
            <a:ext cx="5610886" cy="449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599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2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data processing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4A5D17-DE03-6ADC-0F74-A09961587DC4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[90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989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24841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Example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 UK Gilt Market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STATA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Python | JavaScript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08079F-607E-50D3-A927-D95422F35804}"/>
              </a:ext>
            </a:extLst>
          </p:cNvPr>
          <p:cNvSpPr txBox="1"/>
          <p:nvPr/>
        </p:nvSpPr>
        <p:spPr>
          <a:xfrm>
            <a:off x="474234" y="2594565"/>
            <a:ext cx="9307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https://github.com/RDeconomist/RDeconomist.github.io/blob/main/data/giltsCleaningData.do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40BC5A-FBEA-1D52-4CD8-3761916C05F1}"/>
              </a:ext>
            </a:extLst>
          </p:cNvPr>
          <p:cNvSpPr txBox="1"/>
          <p:nvPr/>
        </p:nvSpPr>
        <p:spPr>
          <a:xfrm>
            <a:off x="474234" y="2065145"/>
            <a:ext cx="7930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Advanced example, a STATA do file with lots of if statements helping in the cleaning:</a:t>
            </a:r>
            <a:endParaRPr lang="en-GB" i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1D469B-A53F-6EEC-4093-8D46512E58C3}"/>
              </a:ext>
            </a:extLst>
          </p:cNvPr>
          <p:cNvSpPr txBox="1"/>
          <p:nvPr/>
        </p:nvSpPr>
        <p:spPr>
          <a:xfrm flipH="1">
            <a:off x="474234" y="3429000"/>
            <a:ext cx="435042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String  functions to discuss: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Upper, 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Split: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At a fixed position.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At a character.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Concatenate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Measuring: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Find the Length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Find the position of a character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Substring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Trim</a:t>
            </a:r>
          </a:p>
        </p:txBody>
      </p:sp>
    </p:spTree>
    <p:extLst>
      <p:ext uri="{BB962C8B-B14F-4D97-AF65-F5344CB8AC3E}">
        <p14:creationId xmlns:p14="http://schemas.microsoft.com/office/powerpoint/2010/main" val="6824132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If-else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</a:t>
            </a:r>
            <a:r>
              <a:rPr lang="en-GB" sz="1600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Python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JavaScript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20ADA1-FA06-4B6E-B664-42B12F620D0F}"/>
              </a:ext>
            </a:extLst>
          </p:cNvPr>
          <p:cNvSpPr txBox="1"/>
          <p:nvPr/>
        </p:nvSpPr>
        <p:spPr>
          <a:xfrm>
            <a:off x="560860" y="1888184"/>
            <a:ext cx="8316440" cy="37856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Simple if: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CONDITION: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#Code to run if true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#Can be more than one line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If else: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CONDITION: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Code to run if true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Code to run if condition is FALSE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Elif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CONDITION_A: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Code to run if conditionA TRUE.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CONDITION_B: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Code to run if conditionB TRUE.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Code to run if BOTH conditions are FALSE.</a:t>
            </a:r>
            <a:endParaRPr lang="en-GB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9327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If-else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</a:t>
            </a:r>
            <a:r>
              <a:rPr lang="en-GB" sz="1600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Python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JavaScript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0C8F13-72C3-46A5-9C9F-F883E139F6F2}"/>
              </a:ext>
            </a:extLst>
          </p:cNvPr>
          <p:cNvSpPr txBox="1"/>
          <p:nvPr/>
        </p:nvSpPr>
        <p:spPr>
          <a:xfrm>
            <a:off x="551236" y="1941404"/>
            <a:ext cx="6097604" cy="35394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Example: how big are firms in our dataset?</a:t>
            </a:r>
            <a:endParaRPr lang="en-GB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firm1 =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</a:t>
            </a:r>
            <a:endParaRPr lang="en-GB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firm2 =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</a:t>
            </a:r>
            <a:endParaRPr lang="en-GB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Comparing values</a:t>
            </a:r>
            <a:endParaRPr lang="en-GB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firm1 &gt; firm2:</a:t>
            </a:r>
          </a:p>
          <a:p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"Firm 1 has more employees than Firm 2"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"Firm 2 has more employees than Firm 1"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Assessing size</a:t>
            </a:r>
            <a:endParaRPr lang="en-GB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firm1 &gt;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249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"Firm 1 is large"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"Firm 1 is an SME"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47450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If-else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Python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JavaScript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B0290A-ED97-4029-924E-195B57CFB13B}"/>
              </a:ext>
            </a:extLst>
          </p:cNvPr>
          <p:cNvSpPr txBox="1"/>
          <p:nvPr/>
        </p:nvSpPr>
        <p:spPr>
          <a:xfrm>
            <a:off x="474234" y="1890053"/>
            <a:ext cx="6927593" cy="39703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//Simple if condition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condition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 Add code here--can be many lines, to run if the condition is TRUE.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 If the condition is FALSE then nothing happens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//If else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condition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 Code to run if condition TRUE.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 Code to run if condition FALSE.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//If-elif-else: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conditionA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 Code to run if conditionA TRUE.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conditionB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 Code to run if conditionB TRUE.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 Code to run if BOTH conditionA and conditionB are FALSE.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</p:spTree>
    <p:extLst>
      <p:ext uri="{BB962C8B-B14F-4D97-AF65-F5344CB8AC3E}">
        <p14:creationId xmlns:p14="http://schemas.microsoft.com/office/powerpoint/2010/main" val="1270993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568255" y="2329935"/>
            <a:ext cx="713219" cy="382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r>
              <a:rPr lang="en-GB" sz="1200" i="1" dirty="0">
                <a:solidFill>
                  <a:schemeClr val="bg1"/>
                </a:solidFill>
                <a:latin typeface="Calibri"/>
              </a:rPr>
              <a:t>Phone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Example: screen sizes</a:t>
            </a:r>
            <a:endParaRPr lang="en-GB" sz="4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Python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JavaScript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5A7E45-78BE-BB52-E147-45C8E3D64F8A}"/>
              </a:ext>
            </a:extLst>
          </p:cNvPr>
          <p:cNvSpPr txBox="1"/>
          <p:nvPr/>
        </p:nvSpPr>
        <p:spPr>
          <a:xfrm>
            <a:off x="4085115" y="1682270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36B7B4"/>
                </a:solidFill>
              </a:rPr>
              <a:t>https://rapidcharts.io/prices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26A8FE-7B8D-53C0-7AF3-66A87FA2F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923" y="2810436"/>
            <a:ext cx="7567226" cy="3642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62FEBA-9FF3-D880-75E5-0AC0C5DD22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851" y="2681293"/>
            <a:ext cx="2399167" cy="3994758"/>
          </a:xfrm>
          <a:prstGeom prst="rect">
            <a:avLst/>
          </a:prstGeom>
        </p:spPr>
      </p:pic>
      <p:sp>
        <p:nvSpPr>
          <p:cNvPr id="11" name="AutoShape 2" descr="https://www.evernote.com/shard/s17/res/6a13024e-3f10-4638-b459-73c8aff5b947/IMG_7723.JPG">
            <a:extLst>
              <a:ext uri="{FF2B5EF4-FFF2-40B4-BE49-F238E27FC236}">
                <a16:creationId xmlns:a16="http://schemas.microsoft.com/office/drawing/2014/main" id="{705C942B-FEC2-7107-AC69-4E515C54C62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42033" y="2427657"/>
            <a:ext cx="713219" cy="382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r>
              <a:rPr lang="en-GB" sz="1200" i="1" dirty="0">
                <a:solidFill>
                  <a:schemeClr val="bg1"/>
                </a:solidFill>
                <a:latin typeface="Calibri"/>
              </a:rPr>
              <a:t>Desktop</a:t>
            </a:r>
          </a:p>
        </p:txBody>
      </p:sp>
    </p:spTree>
    <p:extLst>
      <p:ext uri="{BB962C8B-B14F-4D97-AF65-F5344CB8AC3E}">
        <p14:creationId xmlns:p14="http://schemas.microsoft.com/office/powerpoint/2010/main" val="37341679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Example: screen sizes</a:t>
            </a:r>
            <a:endParaRPr lang="en-GB" sz="4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Python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JavaScript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6ED6B3-1134-C7C1-3555-5047AF4ABC06}"/>
              </a:ext>
            </a:extLst>
          </p:cNvPr>
          <p:cNvSpPr txBox="1"/>
          <p:nvPr/>
        </p:nvSpPr>
        <p:spPr>
          <a:xfrm>
            <a:off x="474233" y="2133612"/>
            <a:ext cx="8063375" cy="37856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&lt;!-- CONDITIONAL SCRIPT TO EMBED BASED ON SCREEN WIDTH --&gt;</a:t>
            </a:r>
            <a:endParaRPr lang="en-GB" sz="1200" b="0" dirty="0">
              <a:solidFill>
                <a:srgbClr val="D4D4D4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80808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569CD6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script</a:t>
            </a:r>
            <a:r>
              <a:rPr lang="en-GB" sz="1200" b="0" dirty="0">
                <a:solidFill>
                  <a:srgbClr val="80808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&gt;</a:t>
            </a:r>
            <a:endParaRPr lang="en-GB" sz="1200" b="0" dirty="0">
              <a:solidFill>
                <a:srgbClr val="D4D4D4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// Find the current screen width:</a:t>
            </a:r>
            <a:endParaRPr lang="en-GB" sz="1200" b="0" dirty="0">
              <a:solidFill>
                <a:srgbClr val="D4D4D4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569CD6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let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width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= </a:t>
            </a:r>
            <a:r>
              <a:rPr lang="en-GB" sz="1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screen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GB" sz="1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width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// Use an if function to pick the approprite visualisation:</a:t>
            </a:r>
            <a:endParaRPr lang="en-GB" sz="1200" b="0" dirty="0">
              <a:solidFill>
                <a:srgbClr val="D4D4D4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width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&gt; </a:t>
            </a:r>
            <a:r>
              <a:rPr lang="en-GB" sz="1200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950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prices1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= </a:t>
            </a:r>
            <a:r>
              <a:rPr lang="en-GB" sz="12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"charts/ONSinflation/distributionsPerrenials_DarkWide.json"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} </a:t>
            </a:r>
            <a:r>
              <a:rPr lang="en-GB" sz="1200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width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&gt; </a:t>
            </a:r>
            <a:r>
              <a:rPr lang="en-GB" sz="1200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450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prices1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= </a:t>
            </a:r>
            <a:r>
              <a:rPr lang="en-GB" sz="12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"charts/ONSinflation/distributionsPerrenials_DarkMedium.json"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} </a:t>
            </a:r>
            <a:r>
              <a:rPr lang="en-GB" sz="1200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prices1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= </a:t>
            </a:r>
            <a:r>
              <a:rPr lang="en-GB" sz="12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"charts/ONSinflation/distributionsPerrenials_DarkNarrow.json"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}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// Now embed the chart, which will vary based on screen width:</a:t>
            </a:r>
            <a:endParaRPr lang="en-GB" sz="1200" b="0" dirty="0">
              <a:solidFill>
                <a:srgbClr val="D4D4D4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vegaEmbed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'#chart1'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prices1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{</a:t>
            </a:r>
            <a:r>
              <a:rPr lang="en-GB" sz="12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"actions"</a:t>
            </a:r>
            <a:r>
              <a:rPr lang="en-GB" sz="1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569CD6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false</a:t>
            </a:r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});   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</a:p>
          <a:p>
            <a:r>
              <a:rPr lang="en-GB" sz="1200" b="0" dirty="0">
                <a:solidFill>
                  <a:srgbClr val="80808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&lt;/</a:t>
            </a:r>
            <a:r>
              <a:rPr lang="en-GB" sz="1200" b="0" dirty="0">
                <a:solidFill>
                  <a:srgbClr val="569CD6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script</a:t>
            </a:r>
            <a:r>
              <a:rPr lang="en-GB" sz="1200" b="0" dirty="0">
                <a:solidFill>
                  <a:srgbClr val="80808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&gt;</a:t>
            </a:r>
            <a:endParaRPr lang="en-GB" sz="1200" b="0" dirty="0">
              <a:solidFill>
                <a:srgbClr val="D4D4D4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6A9955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&lt;!-- END - CONDITIONAL SCRIPT TO EMBED BASED ON SCREEN WIDTH --&gt;</a:t>
            </a:r>
            <a:endParaRPr lang="en-GB" sz="1200" b="0" dirty="0">
              <a:solidFill>
                <a:srgbClr val="D4D4D4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9044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If-else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Python | JavaScript | </a:t>
            </a:r>
            <a:r>
              <a:rPr lang="en-GB" sz="1600" b="1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CSS</a:t>
            </a:r>
            <a:endParaRPr lang="en-GB" sz="1400" b="1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481892-D4DC-4BE7-BD40-07C931E49934}"/>
              </a:ext>
            </a:extLst>
          </p:cNvPr>
          <p:cNvSpPr txBox="1"/>
          <p:nvPr/>
        </p:nvSpPr>
        <p:spPr>
          <a:xfrm>
            <a:off x="474234" y="1582340"/>
            <a:ext cx="113359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GB" sz="1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CSS does not officially support conditionals.</a:t>
            </a:r>
          </a:p>
          <a:p>
            <a:pPr algn="l"/>
            <a:endParaRPr lang="en-GB" sz="18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u="sng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But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there is a way we can make CSS react in different ways in different situations?  </a:t>
            </a:r>
          </a:p>
          <a:p>
            <a:pPr algn="l"/>
            <a:endParaRPr lang="en-GB" sz="18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Media Queries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(@media)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allow you to change the look based on screen size:</a:t>
            </a:r>
          </a:p>
          <a:p>
            <a:pPr algn="l"/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With these you are saying: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 the screen size is {CONDITION} then do this {ACTION}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So CSS does allow conditionals.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Understanding this is the way to make your site have two looks: one for mobile, one for laptop/desktop.</a:t>
            </a:r>
          </a:p>
        </p:txBody>
      </p:sp>
    </p:spTree>
    <p:extLst>
      <p:ext uri="{BB962C8B-B14F-4D97-AF65-F5344CB8AC3E}">
        <p14:creationId xmlns:p14="http://schemas.microsoft.com/office/powerpoint/2010/main" val="19272890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If-else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Python | JavaScript | </a:t>
            </a:r>
            <a:r>
              <a:rPr lang="en-GB" sz="1600" b="1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CSS</a:t>
            </a:r>
            <a:endParaRPr lang="en-GB" sz="1400" b="1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73B1A4-C065-455E-AE67-CB0F18F1A0C6}"/>
              </a:ext>
            </a:extLst>
          </p:cNvPr>
          <p:cNvSpPr txBox="1"/>
          <p:nvPr/>
        </p:nvSpPr>
        <p:spPr>
          <a:xfrm>
            <a:off x="570486" y="1744355"/>
            <a:ext cx="7158790" cy="470898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Some CSS to alter the colour of my site */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Screen size 1 */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and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450px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lightblue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Screen size 2 */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and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600px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Screen size 3 */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and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800px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pink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E52B8-7D4A-4E76-8739-2FDFEB4FD26B}"/>
              </a:ext>
            </a:extLst>
          </p:cNvPr>
          <p:cNvSpPr txBox="1"/>
          <p:nvPr/>
        </p:nvSpPr>
        <p:spPr>
          <a:xfrm>
            <a:off x="8323447" y="1744355"/>
            <a:ext cx="306323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colour on: </a:t>
            </a:r>
          </a:p>
          <a:p>
            <a:pPr algn="l"/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Smartphone?</a:t>
            </a:r>
          </a:p>
          <a:p>
            <a:pPr algn="l"/>
            <a:endParaRPr lang="en-GB" sz="18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Laptop? </a:t>
            </a:r>
          </a:p>
          <a:p>
            <a:pPr algn="l"/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iPad? </a:t>
            </a:r>
          </a:p>
        </p:txBody>
      </p:sp>
    </p:spTree>
    <p:extLst>
      <p:ext uri="{BB962C8B-B14F-4D97-AF65-F5344CB8AC3E}">
        <p14:creationId xmlns:p14="http://schemas.microsoft.com/office/powerpoint/2010/main" val="40048628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If-else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Python | JavaScript | </a:t>
            </a:r>
            <a:r>
              <a:rPr lang="en-GB" sz="1600" b="1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CSS</a:t>
            </a:r>
            <a:endParaRPr lang="en-GB" sz="1400" b="1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73B1A4-C065-455E-AE67-CB0F18F1A0C6}"/>
              </a:ext>
            </a:extLst>
          </p:cNvPr>
          <p:cNvSpPr txBox="1"/>
          <p:nvPr/>
        </p:nvSpPr>
        <p:spPr>
          <a:xfrm>
            <a:off x="570486" y="1744355"/>
            <a:ext cx="7158790" cy="470898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Some CSS to alter the colour of my site */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Screen size 1 */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and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450px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lightblue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Screen size 2 */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and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600px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Screen size 3 */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and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800px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pink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E52B8-7D4A-4E76-8739-2FDFEB4FD26B}"/>
              </a:ext>
            </a:extLst>
          </p:cNvPr>
          <p:cNvSpPr txBox="1"/>
          <p:nvPr/>
        </p:nvSpPr>
        <p:spPr>
          <a:xfrm>
            <a:off x="8207944" y="1749688"/>
            <a:ext cx="306323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colour on: </a:t>
            </a:r>
          </a:p>
          <a:p>
            <a:pPr algn="l"/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Smartphone? (400px wide)</a:t>
            </a:r>
          </a:p>
          <a:p>
            <a:pPr algn="l"/>
            <a:endParaRPr lang="en-GB" sz="18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Laptop? (~1350px) </a:t>
            </a:r>
          </a:p>
          <a:p>
            <a:pPr algn="l"/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iPad? (768x1024) </a:t>
            </a:r>
          </a:p>
        </p:txBody>
      </p:sp>
    </p:spTree>
    <p:extLst>
      <p:ext uri="{BB962C8B-B14F-4D97-AF65-F5344CB8AC3E}">
        <p14:creationId xmlns:p14="http://schemas.microsoft.com/office/powerpoint/2010/main" val="26322246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731" y="1151239"/>
            <a:ext cx="9144000" cy="2387600"/>
          </a:xfrm>
        </p:spPr>
        <p:txBody>
          <a:bodyPr/>
          <a:lstStyle/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Loops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883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2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data processing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4A5D17-DE03-6ADC-0F74-A09961587DC4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[90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AB1B967-B042-E14F-A44A-3F8F44C16EC0}"/>
              </a:ext>
            </a:extLst>
          </p:cNvPr>
          <p:cNvSpPr txBox="1">
            <a:spLocks/>
          </p:cNvSpPr>
          <p:nvPr/>
        </p:nvSpPr>
        <p:spPr>
          <a:xfrm>
            <a:off x="798580" y="3408007"/>
            <a:ext cx="9658174" cy="18544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Control structures</a:t>
            </a:r>
            <a:endParaRPr kumimoji="0" lang="en-GB" sz="60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51A748-515C-D2C9-5E2F-858C0E9A2E9B}"/>
              </a:ext>
            </a:extLst>
          </p:cNvPr>
          <p:cNvSpPr txBox="1"/>
          <p:nvPr/>
        </p:nvSpPr>
        <p:spPr>
          <a:xfrm>
            <a:off x="798580" y="5288449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00937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18655298-A332-43A3-9EE1-BD1689B97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3811" y="205715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26067FCB-7A77-847F-2424-A26E480E7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678535" y="1555076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CA063248-7A09-93FE-AAFB-83211A34C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35316" y="2580467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8F219CDC-4D48-D9F9-9BF6-29483F073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295962" y="3119712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D950E9B0-8AFF-AA1D-75DE-53B427F68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23208" y="5340827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45418CD4-17AB-E64F-8773-5140C9FAC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200584" y="4842048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31AFA95C-222F-F328-1285-C7C38BD03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963988" y="4768571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2AB87925-7B13-BFC9-57A2-EC8C6541C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3777139" y="5237258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5CEAADF8-349B-1C3C-9CB0-4418F7254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109113" y="4711999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F4EA62F4-5F10-227A-4F48-4EAD209A0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786575" y="4589631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C519EF13-0CCF-19E9-5391-D1F3C34D2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93140" y="2978050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6CEEF506-677D-F4B2-663E-48E035EC3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938180" y="3285261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030FCA75-3819-403E-9525-BC29E63B1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3134113" y="1811513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97F88CA4-8DBA-4FA7-B5AB-4E4E1A885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917409" y="3758619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E7870D00-2A9E-BA72-E524-6062CC0CA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985060" y="1336506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43E1716F-19D6-1C54-71AA-3AB008656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3695018" y="4209037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60795650-A56E-8106-3C72-38F5B9C85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868610" y="3937148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74D99F62-315A-87DB-F8A5-AB63AC757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868611" y="1403680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6DC442A9-9BAB-3C9E-FF45-B8013FCD3A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470989" y="1262660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E63FF7B7-C126-F706-80AE-6A1800448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482263" y="3711257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A22C61C7-961E-ABDF-9E75-52FEE5B75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51717" y="4501221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B7A56143-ACF3-FF60-B22B-529B18BCF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2375895" y="205717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2CD85872-7D39-DDBF-76A5-FF557731B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530361" y="2325268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8AF39FC2-4D8A-A98B-5FF2-A3C675E9E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195112" y="2619341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F284B9A4-4D70-0D18-B666-395FCBF3A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633512" y="2584368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4EA7B79D-F116-6C06-387C-9955F76F6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771618" y="205717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AC9236CD-42A0-7462-9C0A-80109AEA8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226515" y="170744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Best Tree Clipart Black And White #18993 - Clipartion.com | Oak tree  silhouette, Tree clipart, Family tree clipart">
            <a:extLst>
              <a:ext uri="{FF2B5EF4-FFF2-40B4-BE49-F238E27FC236}">
                <a16:creationId xmlns:a16="http://schemas.microsoft.com/office/drawing/2014/main" id="{45C7B082-73EF-FB18-3B55-46E142DF37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681412" y="170744"/>
            <a:ext cx="2302497" cy="226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90859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STATA | Python | JavaScript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891DA8-249D-4900-9ED1-A7A489F264ED}"/>
              </a:ext>
            </a:extLst>
          </p:cNvPr>
          <p:cNvSpPr txBox="1"/>
          <p:nvPr/>
        </p:nvSpPr>
        <p:spPr>
          <a:xfrm>
            <a:off x="474234" y="1789618"/>
            <a:ext cx="100770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GB" sz="1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Excel GUI is not built for iteration.</a:t>
            </a:r>
          </a:p>
          <a:p>
            <a:pPr algn="l"/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You can write loops in its background language VBA</a:t>
            </a:r>
          </a:p>
          <a:p>
            <a:pPr algn="l"/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This is fiddly</a:t>
            </a:r>
          </a:p>
          <a:p>
            <a:pPr algn="l"/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7" name="Picture 2" descr="Download Microsoft Excel Logo in SVG Vector or PNG File Format - Logo.wine">
            <a:extLst>
              <a:ext uri="{FF2B5EF4-FFF2-40B4-BE49-F238E27FC236}">
                <a16:creationId xmlns:a16="http://schemas.microsoft.com/office/drawing/2014/main" id="{10A3A5BF-9448-47B1-88E7-7809282D8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691" y="1789618"/>
            <a:ext cx="2822059" cy="188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5A61282-3FE5-441E-9D01-3DF875D5DB9E}"/>
              </a:ext>
            </a:extLst>
          </p:cNvPr>
          <p:cNvCxnSpPr/>
          <p:nvPr/>
        </p:nvCxnSpPr>
        <p:spPr>
          <a:xfrm flipH="1">
            <a:off x="8691613" y="1578543"/>
            <a:ext cx="1944303" cy="22024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3377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STATA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Python | JavaScript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5CD914-5B91-4D24-A0B3-490B8622D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34" y="1925906"/>
            <a:ext cx="7727794" cy="439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27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Python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JavaScript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D2A8AA-E0EC-4873-A5FD-C6B87F9BC7A0}"/>
              </a:ext>
            </a:extLst>
          </p:cNvPr>
          <p:cNvSpPr txBox="1"/>
          <p:nvPr/>
        </p:nvSpPr>
        <p:spPr>
          <a:xfrm>
            <a:off x="474234" y="2014138"/>
            <a:ext cx="7880494" cy="369331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variables = 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"debt"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"deficit"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"GDP"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"inflation"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variables: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(i)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DC9E1A9D-52C9-4565-B232-DBFCB93D03B6}"/>
              </a:ext>
            </a:extLst>
          </p:cNvPr>
          <p:cNvSpPr/>
          <p:nvPr/>
        </p:nvSpPr>
        <p:spPr>
          <a:xfrm>
            <a:off x="4283242" y="2714324"/>
            <a:ext cx="519764" cy="1410929"/>
          </a:xfrm>
          <a:prstGeom prst="rightBrace">
            <a:avLst/>
          </a:prstGeom>
          <a:noFill/>
          <a:ln w="38100">
            <a:solidFill>
              <a:srgbClr val="EB5C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A627DF2-368F-4724-A886-C062CD44DAD8}"/>
              </a:ext>
            </a:extLst>
          </p:cNvPr>
          <p:cNvCxnSpPr/>
          <p:nvPr/>
        </p:nvCxnSpPr>
        <p:spPr>
          <a:xfrm>
            <a:off x="5043638" y="3429000"/>
            <a:ext cx="3676850" cy="0"/>
          </a:xfrm>
          <a:prstGeom prst="straightConnector1">
            <a:avLst/>
          </a:prstGeom>
          <a:ln>
            <a:solidFill>
              <a:srgbClr val="EB5C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7433146-4C55-4B22-B879-A111B8D670D1}"/>
              </a:ext>
            </a:extLst>
          </p:cNvPr>
          <p:cNvSpPr txBox="1"/>
          <p:nvPr/>
        </p:nvSpPr>
        <p:spPr>
          <a:xfrm>
            <a:off x="8842149" y="3096622"/>
            <a:ext cx="27071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 example of subtle differences between languages / functions.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44885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Python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JavaScript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059CC6-E862-49B3-B98C-6222934DCA63}"/>
              </a:ext>
            </a:extLst>
          </p:cNvPr>
          <p:cNvSpPr txBox="1"/>
          <p:nvPr/>
        </p:nvSpPr>
        <p:spPr>
          <a:xfrm>
            <a:off x="474233" y="1790623"/>
            <a:ext cx="7505109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statement_1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statement_2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statement_3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Code block to run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101C50-E30C-4142-9245-FB7B218F0832}"/>
              </a:ext>
            </a:extLst>
          </p:cNvPr>
          <p:cNvSpPr txBox="1"/>
          <p:nvPr/>
        </p:nvSpPr>
        <p:spPr>
          <a:xfrm>
            <a:off x="474233" y="3429000"/>
            <a:ext cx="99745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What happens here:</a:t>
            </a:r>
          </a:p>
          <a:p>
            <a:endParaRPr lang="en-GB" b="0" dirty="0">
              <a:solidFill>
                <a:schemeClr val="bg1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36B7B4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Statement_1</a:t>
            </a:r>
            <a:r>
              <a:rPr lang="en-GB" b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 runs once, before the code block starts.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0" dirty="0">
              <a:solidFill>
                <a:schemeClr val="bg1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36B7B4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Statament_2 </a:t>
            </a:r>
            <a:r>
              <a:rPr lang="en-GB" b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defines a condition that must hold for the code block to run.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0" dirty="0">
              <a:solidFill>
                <a:schemeClr val="bg1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36B7B4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Statement_3 </a:t>
            </a:r>
            <a:r>
              <a:rPr lang="en-GB" b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runs each time the code block has been executed.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65014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Python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JavaScript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6D1F93-CC66-4ACF-B7C2-0A49C368FAF7}"/>
              </a:ext>
            </a:extLst>
          </p:cNvPr>
          <p:cNvSpPr txBox="1"/>
          <p:nvPr/>
        </p:nvSpPr>
        <p:spPr>
          <a:xfrm>
            <a:off x="556428" y="1956339"/>
            <a:ext cx="4847779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nn-NO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nn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n-NO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n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nn-NO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nn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101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nn-NO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n-NO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nn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n-NO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nn-NO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nn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n-NO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n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nn-NO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nn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101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nn-NO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nn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n-NO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nn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n-NO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nn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</p:spTree>
    <p:extLst>
      <p:ext uri="{BB962C8B-B14F-4D97-AF65-F5344CB8AC3E}">
        <p14:creationId xmlns:p14="http://schemas.microsoft.com/office/powerpoint/2010/main" val="14087284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Python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JavaScript</a:t>
            </a:r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| CSS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BD8C49-A1D7-46D5-BF2E-07CA0DEBE6CA}"/>
              </a:ext>
            </a:extLst>
          </p:cNvPr>
          <p:cNvSpPr txBox="1"/>
          <p:nvPr/>
        </p:nvSpPr>
        <p:spPr>
          <a:xfrm>
            <a:off x="474234" y="2109316"/>
            <a:ext cx="7118368" cy="40318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Set a list of variables:</a:t>
            </a:r>
            <a:endParaRPr lang="en-GB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variables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GB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"debt"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"deficit"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"GDP"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"inflation"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We can index these:</a:t>
            </a:r>
            <a:endParaRPr lang="en-GB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variables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variables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variables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 out how long this thing is:</a:t>
            </a:r>
            <a:endParaRPr lang="en-GB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variables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endParaRPr lang="en-GB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Iterate though it, printing out each particular variable</a:t>
            </a:r>
            <a:endParaRPr lang="en-GB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variables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47F4BC-0BB6-4372-88CB-060A4776C3F0}"/>
              </a:ext>
            </a:extLst>
          </p:cNvPr>
          <p:cNvSpPr txBox="1"/>
          <p:nvPr/>
        </p:nvSpPr>
        <p:spPr>
          <a:xfrm>
            <a:off x="397232" y="6268670"/>
            <a:ext cx="375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Example in this week’s DropBox folder</a:t>
            </a:r>
          </a:p>
        </p:txBody>
      </p:sp>
    </p:spTree>
    <p:extLst>
      <p:ext uri="{BB962C8B-B14F-4D97-AF65-F5344CB8AC3E}">
        <p14:creationId xmlns:p14="http://schemas.microsoft.com/office/powerpoint/2010/main" val="38980957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Python | JavaScript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CSS</a:t>
            </a:r>
            <a:endParaRPr lang="en-GB" sz="14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D0DBFA-B276-4090-B140-51D0EB5DDBA2}"/>
              </a:ext>
            </a:extLst>
          </p:cNvPr>
          <p:cNvSpPr txBox="1"/>
          <p:nvPr/>
        </p:nvSpPr>
        <p:spPr>
          <a:xfrm>
            <a:off x="474234" y="1759225"/>
            <a:ext cx="103747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Again CSS is not really built for looping</a:t>
            </a:r>
          </a:p>
          <a:p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r>
              <a:rPr lang="en-GB" b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However, it can repeat commands. An example: </a:t>
            </a:r>
            <a:r>
              <a:rPr lang="en-GB" b="0" dirty="0">
                <a:solidFill>
                  <a:srgbClr val="36B7B4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@keyframes</a:t>
            </a:r>
            <a:r>
              <a:rPr lang="en-GB" b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 (an </a:t>
            </a:r>
            <a:r>
              <a:rPr lang="en-GB" b="0" dirty="0">
                <a:solidFill>
                  <a:srgbClr val="F4C245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At-Rule</a:t>
            </a:r>
            <a:r>
              <a:rPr lang="en-GB" b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). </a:t>
            </a:r>
          </a:p>
          <a:p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r>
              <a:rPr lang="en-GB" b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One example is the </a:t>
            </a:r>
            <a:r>
              <a:rPr lang="en-GB" b="0" dirty="0">
                <a:solidFill>
                  <a:srgbClr val="36B7B4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@keyframes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D3EBFC-634E-472E-82B4-408940DABD13}"/>
              </a:ext>
            </a:extLst>
          </p:cNvPr>
          <p:cNvSpPr txBox="1"/>
          <p:nvPr/>
        </p:nvSpPr>
        <p:spPr>
          <a:xfrm>
            <a:off x="563686" y="2898845"/>
            <a:ext cx="6097656" cy="37856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@keyframes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border-pulsate2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0%   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#22e68b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10%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20%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30%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40%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167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50%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60%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70%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80% 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#22e68b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.readingWeek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#122b39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border-style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dotted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border-width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border-pulsate2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2s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infinite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515441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Excel | STATA | Python | JavaScript | </a:t>
            </a:r>
            <a:r>
              <a:rPr lang="en-GB" sz="1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CSS</a:t>
            </a:r>
            <a:endParaRPr lang="en-GB" sz="14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D0DBFA-B276-4090-B140-51D0EB5DDBA2}"/>
              </a:ext>
            </a:extLst>
          </p:cNvPr>
          <p:cNvSpPr txBox="1"/>
          <p:nvPr/>
        </p:nvSpPr>
        <p:spPr>
          <a:xfrm>
            <a:off x="474234" y="1759225"/>
            <a:ext cx="8232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Again CSS is not built for looping</a:t>
            </a:r>
          </a:p>
          <a:p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r>
              <a:rPr lang="en-GB" b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However, it can iterate over certain commands for a given time. One example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D3EBFC-634E-472E-82B4-408940DABD13}"/>
              </a:ext>
            </a:extLst>
          </p:cNvPr>
          <p:cNvSpPr txBox="1"/>
          <p:nvPr/>
        </p:nvSpPr>
        <p:spPr>
          <a:xfrm>
            <a:off x="563686" y="2898845"/>
            <a:ext cx="6097656" cy="37856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@keyframes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border-pulsate2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0%   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#22e68b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10%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20%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30%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40%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167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50%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60%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70%  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80% {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#22e68b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.readingWeek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#122b39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border-style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dotted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border-width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border-pulsate2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2s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infinite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8" name="reading week">
            <a:hlinkClick r:id="" action="ppaction://media"/>
            <a:extLst>
              <a:ext uri="{FF2B5EF4-FFF2-40B4-BE49-F238E27FC236}">
                <a16:creationId xmlns:a16="http://schemas.microsoft.com/office/drawing/2014/main" id="{4E97EE21-DC51-4117-AD3A-1D702CF751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7179" y="2898845"/>
            <a:ext cx="3593739" cy="3785652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2FD55FA-82A2-41BD-9346-33CC0988F770}"/>
              </a:ext>
            </a:extLst>
          </p:cNvPr>
          <p:cNvCxnSpPr/>
          <p:nvPr/>
        </p:nvCxnSpPr>
        <p:spPr>
          <a:xfrm>
            <a:off x="6872438" y="4658627"/>
            <a:ext cx="1106905" cy="0"/>
          </a:xfrm>
          <a:prstGeom prst="straightConnector1">
            <a:avLst/>
          </a:prstGeom>
          <a:ln w="57150">
            <a:solidFill>
              <a:srgbClr val="36B7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152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42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128626" y="2661288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1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Using loops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36B7B4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3EA706E-4DA1-4F49-983E-DE689E657616}"/>
              </a:ext>
            </a:extLst>
          </p:cNvPr>
          <p:cNvSpPr/>
          <p:nvPr/>
        </p:nvSpPr>
        <p:spPr>
          <a:xfrm>
            <a:off x="2040556" y="5476775"/>
            <a:ext cx="3763478" cy="718949"/>
          </a:xfrm>
          <a:prstGeom prst="rect">
            <a:avLst/>
          </a:prstGeom>
          <a:solidFill>
            <a:srgbClr val="12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894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9728" y="3249546"/>
            <a:ext cx="91440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Science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36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economics and policy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4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Controlling your machine</a:t>
            </a:r>
            <a:r>
              <a:rPr lang="en-GB" sz="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DEC, 15</a:t>
            </a:r>
            <a:r>
              <a:rPr lang="en-GB" sz="2000" baseline="30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</a:t>
            </a: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September 2023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D2A013-A6CA-4DED-8683-7E7C43DF3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5457" y="0"/>
            <a:ext cx="3396543" cy="539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0071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Using 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Batching analysis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3EA706E-4DA1-4F49-983E-DE689E657616}"/>
              </a:ext>
            </a:extLst>
          </p:cNvPr>
          <p:cNvSpPr/>
          <p:nvPr/>
        </p:nvSpPr>
        <p:spPr>
          <a:xfrm>
            <a:off x="2040556" y="5476775"/>
            <a:ext cx="3763478" cy="718949"/>
          </a:xfrm>
          <a:prstGeom prst="rect">
            <a:avLst/>
          </a:prstGeom>
          <a:solidFill>
            <a:srgbClr val="12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52F0DA-AC5E-46B0-A766-CEBB79F62CDF}"/>
              </a:ext>
            </a:extLst>
          </p:cNvPr>
          <p:cNvSpPr txBox="1"/>
          <p:nvPr/>
        </p:nvSpPr>
        <p:spPr>
          <a:xfrm>
            <a:off x="474234" y="1941792"/>
            <a:ext cx="81885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4C245"/>
                </a:solidFill>
              </a:rPr>
              <a:t>Problem</a:t>
            </a:r>
            <a:r>
              <a:rPr lang="en-GB" dirty="0">
                <a:solidFill>
                  <a:schemeClr val="bg1"/>
                </a:solidFill>
              </a:rPr>
              <a:t>: We often have too much data</a:t>
            </a:r>
          </a:p>
          <a:p>
            <a:r>
              <a:rPr lang="en-GB" i="1" dirty="0">
                <a:solidFill>
                  <a:schemeClr val="bg1"/>
                </a:solidFill>
              </a:rPr>
              <a:t>How can visualising help us understand the data in the early stage of a project?</a:t>
            </a:r>
          </a:p>
          <a:p>
            <a:endParaRPr lang="en-GB" u="sng" dirty="0">
              <a:solidFill>
                <a:schemeClr val="bg1"/>
              </a:solidFill>
            </a:endParaRPr>
          </a:p>
          <a:p>
            <a:r>
              <a:rPr lang="en-GB" u="sng" dirty="0">
                <a:solidFill>
                  <a:schemeClr val="bg1"/>
                </a:solidFill>
              </a:rPr>
              <a:t>Code intuition: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Think of a chart that summarises the data in some useful way: </a:t>
            </a:r>
          </a:p>
          <a:p>
            <a:r>
              <a:rPr lang="en-GB" dirty="0">
                <a:solidFill>
                  <a:schemeClr val="bg1"/>
                </a:solidFill>
              </a:rPr>
              <a:t>[Useful options: histogram, percentiles as a swathe.]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Code this chart for one part (one firm, one year, one product).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Use a loop: for each product, draw the chart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u="sng" dirty="0">
                <a:solidFill>
                  <a:schemeClr val="bg1"/>
                </a:solidFill>
              </a:rPr>
              <a:t>Example</a:t>
            </a:r>
            <a:r>
              <a:rPr lang="en-GB" dirty="0">
                <a:solidFill>
                  <a:schemeClr val="bg1"/>
                </a:solidFill>
              </a:rPr>
              <a:t>: UK CPI data, which has ~1300 products.</a:t>
            </a:r>
          </a:p>
        </p:txBody>
      </p:sp>
    </p:spTree>
    <p:extLst>
      <p:ext uri="{BB962C8B-B14F-4D97-AF65-F5344CB8AC3E}">
        <p14:creationId xmlns:p14="http://schemas.microsoft.com/office/powerpoint/2010/main" val="13401392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3EA706E-4DA1-4F49-983E-DE689E657616}"/>
              </a:ext>
            </a:extLst>
          </p:cNvPr>
          <p:cNvSpPr/>
          <p:nvPr/>
        </p:nvSpPr>
        <p:spPr>
          <a:xfrm>
            <a:off x="2040556" y="5476775"/>
            <a:ext cx="3763478" cy="718949"/>
          </a:xfrm>
          <a:prstGeom prst="rect">
            <a:avLst/>
          </a:prstGeom>
          <a:solidFill>
            <a:srgbClr val="12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A82B82-9903-40A3-A8DC-CCB73D2A9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66"/>
            <a:ext cx="12192000" cy="684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6552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Using 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Stop frame animation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3EA706E-4DA1-4F49-983E-DE689E657616}"/>
              </a:ext>
            </a:extLst>
          </p:cNvPr>
          <p:cNvSpPr/>
          <p:nvPr/>
        </p:nvSpPr>
        <p:spPr>
          <a:xfrm>
            <a:off x="2040556" y="5476775"/>
            <a:ext cx="3763478" cy="718949"/>
          </a:xfrm>
          <a:prstGeom prst="rect">
            <a:avLst/>
          </a:prstGeom>
          <a:solidFill>
            <a:srgbClr val="12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52F0DA-AC5E-46B0-A766-CEBB79F62CDF}"/>
              </a:ext>
            </a:extLst>
          </p:cNvPr>
          <p:cNvSpPr txBox="1"/>
          <p:nvPr/>
        </p:nvSpPr>
        <p:spPr>
          <a:xfrm>
            <a:off x="474234" y="5785930"/>
            <a:ext cx="5461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u="sng" dirty="0">
                <a:solidFill>
                  <a:schemeClr val="bg1"/>
                </a:solidFill>
              </a:rPr>
              <a:t>Code intuition:</a:t>
            </a:r>
          </a:p>
          <a:p>
            <a:r>
              <a:rPr lang="en-GB" dirty="0">
                <a:solidFill>
                  <a:schemeClr val="bg1"/>
                </a:solidFill>
              </a:rPr>
              <a:t>For dates i, draw histogram if date==i. Save chart as png.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F6E9F4-F680-4963-88AA-6246D5C25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749" y="1736002"/>
            <a:ext cx="6272263" cy="37772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CAEF87-7615-4C3D-8BF2-ACBD68319226}"/>
              </a:ext>
            </a:extLst>
          </p:cNvPr>
          <p:cNvSpPr txBox="1"/>
          <p:nvPr/>
        </p:nvSpPr>
        <p:spPr>
          <a:xfrm>
            <a:off x="7363326" y="1905802"/>
            <a:ext cx="427072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Watch the video here:</a:t>
            </a:r>
          </a:p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https://richarddavies.io/research/prices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endParaRPr lang="en-GB" sz="1400" i="1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r>
              <a:rPr lang="en-GB" sz="14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[Scroll to the bottom]</a:t>
            </a:r>
          </a:p>
        </p:txBody>
      </p:sp>
    </p:spTree>
    <p:extLst>
      <p:ext uri="{BB962C8B-B14F-4D97-AF65-F5344CB8AC3E}">
        <p14:creationId xmlns:p14="http://schemas.microsoft.com/office/powerpoint/2010/main" val="41015232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Using 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fun: exploding bubbles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ABAB95-A58B-4DD5-B8F1-9D3FA4739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4559" y="1764573"/>
            <a:ext cx="3419475" cy="41243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DF75FE4-6216-4A3C-B415-A5F7C3A4D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8188" y="1799974"/>
            <a:ext cx="3490161" cy="367680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3EA706E-4DA1-4F49-983E-DE689E657616}"/>
              </a:ext>
            </a:extLst>
          </p:cNvPr>
          <p:cNvSpPr/>
          <p:nvPr/>
        </p:nvSpPr>
        <p:spPr>
          <a:xfrm>
            <a:off x="2040556" y="5476775"/>
            <a:ext cx="3763478" cy="718949"/>
          </a:xfrm>
          <a:prstGeom prst="rect">
            <a:avLst/>
          </a:prstGeom>
          <a:solidFill>
            <a:srgbClr val="12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52F0DA-AC5E-46B0-A766-CEBB79F62CDF}"/>
              </a:ext>
            </a:extLst>
          </p:cNvPr>
          <p:cNvSpPr txBox="1"/>
          <p:nvPr/>
        </p:nvSpPr>
        <p:spPr>
          <a:xfrm>
            <a:off x="531749" y="5929061"/>
            <a:ext cx="9314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u="sng" dirty="0">
                <a:solidFill>
                  <a:schemeClr val="bg1"/>
                </a:solidFill>
              </a:rPr>
              <a:t>Code intuition:</a:t>
            </a:r>
          </a:p>
          <a:p>
            <a:r>
              <a:rPr lang="en-GB" dirty="0">
                <a:solidFill>
                  <a:schemeClr val="bg1"/>
                </a:solidFill>
              </a:rPr>
              <a:t>For n bubbles, pick a size, x direction and y direction. Use random numbers so different each time.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01E289-2896-3731-BF0F-6355DF38462F}"/>
              </a:ext>
            </a:extLst>
          </p:cNvPr>
          <p:cNvSpPr txBox="1"/>
          <p:nvPr/>
        </p:nvSpPr>
        <p:spPr>
          <a:xfrm>
            <a:off x="4334347" y="5559729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36B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https://rapidcharts.io/index_old</a:t>
            </a:r>
            <a:r>
              <a:rPr lang="en-GB" dirty="0">
                <a:solidFill>
                  <a:srgbClr val="36B7B4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915077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Using 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Aim for our code along – to understand the following (and why it is so helpful)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3EA706E-4DA1-4F49-983E-DE689E657616}"/>
              </a:ext>
            </a:extLst>
          </p:cNvPr>
          <p:cNvSpPr/>
          <p:nvPr/>
        </p:nvSpPr>
        <p:spPr>
          <a:xfrm>
            <a:off x="2040556" y="5476775"/>
            <a:ext cx="3763478" cy="718949"/>
          </a:xfrm>
          <a:prstGeom prst="rect">
            <a:avLst/>
          </a:prstGeom>
          <a:solidFill>
            <a:srgbClr val="12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6EB9A7-FFA0-5F26-64AB-1387D8B8D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135" y="1702545"/>
            <a:ext cx="9521974" cy="484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4870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315174"/>
            <a:ext cx="10387730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Using loops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Links to code</a:t>
            </a:r>
          </a:p>
          <a:p>
            <a:pPr algn="l"/>
            <a:endParaRPr lang="en-GB" sz="16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sz="16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1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First examples of loops:</a:t>
            </a:r>
          </a:p>
          <a:p>
            <a:pPr algn="l"/>
            <a:r>
              <a:rPr lang="en-GB" sz="1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https://github.com/RDeconomist/RDeconomist.github.io/blob/main/data/DSEP_2_0_loopsExamples.ipynb</a:t>
            </a:r>
          </a:p>
          <a:p>
            <a:pPr algn="l"/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1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FRED data downloader, step by step:</a:t>
            </a:r>
          </a:p>
          <a:p>
            <a:pPr algn="l"/>
            <a:r>
              <a:rPr lang="en-GB" sz="1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https://github.com/RDeconomist/RDeconomist.github.io/blob/main/data/DSEP_2_1_LoopsFREDdownloader.ipynb</a:t>
            </a:r>
          </a:p>
          <a:p>
            <a:pPr algn="l"/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1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FRED data downloader, essential steps only:</a:t>
            </a:r>
          </a:p>
          <a:p>
            <a:pPr algn="l"/>
            <a:r>
              <a:rPr lang="en-GB" sz="1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https://github.com/RDeconomist/RDeconomist.github.io/blob/main/data/DSEP_2_2_loopsFREDshort.ipynb </a:t>
            </a:r>
          </a:p>
          <a:p>
            <a:pPr algn="l"/>
            <a:endParaRPr lang="en-GB" sz="14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1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Discussion of ONS API:</a:t>
            </a:r>
          </a:p>
          <a:p>
            <a:pPr algn="l"/>
            <a:r>
              <a:rPr lang="en-GB" sz="1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https://github.com/RDeconomist/RDeconomist.github.io/blob/main/data/DSEP_2_3_loopsONS.ipynb</a:t>
            </a:r>
          </a:p>
        </p:txBody>
      </p:sp>
    </p:spTree>
    <p:extLst>
      <p:ext uri="{BB962C8B-B14F-4D97-AF65-F5344CB8AC3E}">
        <p14:creationId xmlns:p14="http://schemas.microsoft.com/office/powerpoint/2010/main" val="2303711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D953BA42-F9F3-2D47-82EE-2971F7D9C843}"/>
              </a:ext>
            </a:extLst>
          </p:cNvPr>
          <p:cNvSpPr/>
          <p:nvPr/>
        </p:nvSpPr>
        <p:spPr>
          <a:xfrm>
            <a:off x="563366" y="379572"/>
            <a:ext cx="86695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Option 1</a:t>
            </a: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srgbClr val="36B7B4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.  Direct link to API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srgbClr val="36B7B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3730FD7-0C0C-3840-A45A-39525BE7F044}"/>
              </a:ext>
            </a:extLst>
          </p:cNvPr>
          <p:cNvSpPr/>
          <p:nvPr/>
        </p:nvSpPr>
        <p:spPr>
          <a:xfrm>
            <a:off x="563366" y="2743200"/>
            <a:ext cx="1278134" cy="127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CCBB195-347D-6641-A2DE-4B5B0DF5B69C}"/>
              </a:ext>
            </a:extLst>
          </p:cNvPr>
          <p:cNvSpPr/>
          <p:nvPr/>
        </p:nvSpPr>
        <p:spPr>
          <a:xfrm>
            <a:off x="5456933" y="2743200"/>
            <a:ext cx="1278134" cy="127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94D5C97-246A-494C-9013-A52E4117B130}"/>
              </a:ext>
            </a:extLst>
          </p:cNvPr>
          <p:cNvCxnSpPr>
            <a:stCxn id="2" idx="6"/>
            <a:endCxn id="29" idx="2"/>
          </p:cNvCxnSpPr>
          <p:nvPr/>
        </p:nvCxnSpPr>
        <p:spPr>
          <a:xfrm>
            <a:off x="1841500" y="3378200"/>
            <a:ext cx="36154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4B7E4338-BDB5-924E-854D-713FAFF3CFF6}"/>
              </a:ext>
            </a:extLst>
          </p:cNvPr>
          <p:cNvSpPr/>
          <p:nvPr/>
        </p:nvSpPr>
        <p:spPr>
          <a:xfrm>
            <a:off x="7637266" y="1638492"/>
            <a:ext cx="4554734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Pros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Auto-updating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No data errors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Cons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Slow/lags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Multiple downloads: may be costly if a paid API.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If API is unstable, your analysis becomes unstable.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A12301-5F7C-B947-9EA1-0BAB6BADB617}"/>
              </a:ext>
            </a:extLst>
          </p:cNvPr>
          <p:cNvSpPr/>
          <p:nvPr/>
        </p:nvSpPr>
        <p:spPr>
          <a:xfrm>
            <a:off x="768849" y="4068236"/>
            <a:ext cx="1278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Source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D94D2E-9BD5-5748-80FE-76B7FF8AE9DE}"/>
              </a:ext>
            </a:extLst>
          </p:cNvPr>
          <p:cNvSpPr/>
          <p:nvPr/>
        </p:nvSpPr>
        <p:spPr>
          <a:xfrm>
            <a:off x="5456933" y="4058840"/>
            <a:ext cx="1278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+mn-cs"/>
              </a:rPr>
              <a:t>Your site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11057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D953BA42-F9F3-2D47-82EE-2971F7D9C843}"/>
              </a:ext>
            </a:extLst>
          </p:cNvPr>
          <p:cNvSpPr/>
          <p:nvPr/>
        </p:nvSpPr>
        <p:spPr>
          <a:xfrm>
            <a:off x="563366" y="379572"/>
            <a:ext cx="87584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Option 2</a:t>
            </a: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srgbClr val="36B7B4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.</a:t>
            </a: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 </a:t>
            </a: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srgbClr val="36B7B4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Link to live CSV file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srgbClr val="36B7B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4086FEF-0DD0-0348-9090-DF181FEEB94D}"/>
              </a:ext>
            </a:extLst>
          </p:cNvPr>
          <p:cNvSpPr/>
          <p:nvPr/>
        </p:nvSpPr>
        <p:spPr>
          <a:xfrm>
            <a:off x="563366" y="2743200"/>
            <a:ext cx="1278134" cy="127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7540C5A-2DB6-8345-8B3B-67E9300E6A3C}"/>
              </a:ext>
            </a:extLst>
          </p:cNvPr>
          <p:cNvSpPr/>
          <p:nvPr/>
        </p:nvSpPr>
        <p:spPr>
          <a:xfrm>
            <a:off x="5924550" y="2743200"/>
            <a:ext cx="1278134" cy="127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6D8CF08-5EA9-394A-8B19-6DE0063EBEDF}"/>
              </a:ext>
            </a:extLst>
          </p:cNvPr>
          <p:cNvSpPr/>
          <p:nvPr/>
        </p:nvSpPr>
        <p:spPr>
          <a:xfrm>
            <a:off x="3233541" y="2743200"/>
            <a:ext cx="1278134" cy="127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2FD7E51-9466-F54A-A50B-C080E00042D6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841500" y="3378200"/>
            <a:ext cx="1498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80AA7B2-7DAA-5F46-B2A2-4E0F19215865}"/>
              </a:ext>
            </a:extLst>
          </p:cNvPr>
          <p:cNvCxnSpPr>
            <a:cxnSpLocks/>
          </p:cNvCxnSpPr>
          <p:nvPr/>
        </p:nvCxnSpPr>
        <p:spPr>
          <a:xfrm>
            <a:off x="4432300" y="3365500"/>
            <a:ext cx="1498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B93BBAA-90B9-0A4C-BEC6-076C46612718}"/>
              </a:ext>
            </a:extLst>
          </p:cNvPr>
          <p:cNvSpPr txBox="1"/>
          <p:nvPr/>
        </p:nvSpPr>
        <p:spPr>
          <a:xfrm>
            <a:off x="8153400" y="1981200"/>
            <a:ext cx="332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FB49C4-AEE0-0749-8F13-9C9E238B2A4D}"/>
              </a:ext>
            </a:extLst>
          </p:cNvPr>
          <p:cNvSpPr/>
          <p:nvPr/>
        </p:nvSpPr>
        <p:spPr>
          <a:xfrm>
            <a:off x="768849" y="4068236"/>
            <a:ext cx="1278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Source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10014F-542E-084E-B695-1A2B8C942C56}"/>
              </a:ext>
            </a:extLst>
          </p:cNvPr>
          <p:cNvSpPr/>
          <p:nvPr/>
        </p:nvSpPr>
        <p:spPr>
          <a:xfrm>
            <a:off x="2997699" y="4068236"/>
            <a:ext cx="1977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+mn-cs"/>
              </a:rPr>
              <a:t>GitHub/Server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0925CD4-8094-CB46-8627-3758B429BD10}"/>
              </a:ext>
            </a:extLst>
          </p:cNvPr>
          <p:cNvSpPr/>
          <p:nvPr/>
        </p:nvSpPr>
        <p:spPr>
          <a:xfrm>
            <a:off x="6096000" y="4068236"/>
            <a:ext cx="1278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+mn-cs"/>
              </a:rPr>
              <a:t>Your site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B2F6ED7-6503-0048-90B7-8DE00B3F2529}"/>
              </a:ext>
            </a:extLst>
          </p:cNvPr>
          <p:cNvSpPr/>
          <p:nvPr/>
        </p:nvSpPr>
        <p:spPr>
          <a:xfrm>
            <a:off x="7977883" y="1867906"/>
            <a:ext cx="4745234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Pros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Fast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Stable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APIs don’t always exist: may be your only option.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Cons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Won’t auto-update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Requires maintenance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91365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2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data processing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4A5D17-DE03-6ADC-0F74-A09961587DC4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[90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AB1B967-B042-E14F-A44A-3F8F44C16EC0}"/>
              </a:ext>
            </a:extLst>
          </p:cNvPr>
          <p:cNvSpPr txBox="1">
            <a:spLocks/>
          </p:cNvSpPr>
          <p:nvPr/>
        </p:nvSpPr>
        <p:spPr>
          <a:xfrm>
            <a:off x="798580" y="3408007"/>
            <a:ext cx="9658174" cy="18544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Code-along</a:t>
            </a:r>
            <a:endParaRPr kumimoji="0" lang="en-GB" sz="60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51A748-515C-D2C9-5E2F-858C0E9A2E9B}"/>
              </a:ext>
            </a:extLst>
          </p:cNvPr>
          <p:cNvSpPr txBox="1"/>
          <p:nvPr/>
        </p:nvSpPr>
        <p:spPr>
          <a:xfrm>
            <a:off x="798580" y="5288449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02370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B0F45C2-DB2A-2E83-230B-748C908754CC}"/>
              </a:ext>
            </a:extLst>
          </p:cNvPr>
          <p:cNvSpPr txBox="1"/>
          <p:nvPr/>
        </p:nvSpPr>
        <p:spPr>
          <a:xfrm>
            <a:off x="1141863" y="1166842"/>
            <a:ext cx="97172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-US" sz="4800" b="1" i="0" dirty="0">
                <a:solidFill>
                  <a:srgbClr val="F1C232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ECO</a:t>
            </a:r>
            <a:r>
              <a:rPr lang="en-US" sz="4800" b="0" i="0" dirty="0">
                <a:solidFill>
                  <a:srgbClr val="F1C232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 API</a:t>
            </a:r>
          </a:p>
          <a:p>
            <a:pPr algn="ctr" fontAlgn="base"/>
            <a:endParaRPr lang="en-US" sz="4800" b="0" i="0" dirty="0">
              <a:solidFill>
                <a:srgbClr val="F1C232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ctr" fontAlgn="base"/>
            <a:r>
              <a:rPr lang="en-US" sz="4800" b="0" i="0" dirty="0">
                <a:solidFill>
                  <a:srgbClr val="FFFFFF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api.econ.ac/</a:t>
            </a:r>
            <a:r>
              <a:rPr lang="en-US" sz="4800" b="0" i="0" dirty="0" err="1">
                <a:solidFill>
                  <a:srgbClr val="40E0D0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gbr</a:t>
            </a:r>
            <a:r>
              <a:rPr lang="en-US" sz="4800" b="0" i="0" dirty="0">
                <a:solidFill>
                  <a:srgbClr val="FFFFFF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/</a:t>
            </a:r>
            <a:r>
              <a:rPr lang="en-US" sz="4800" b="0" i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unem</a:t>
            </a:r>
            <a:endParaRPr lang="en-US" sz="48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ctr" fontAlgn="base"/>
            <a:r>
              <a:rPr lang="en-US" sz="4800" b="0" i="0" dirty="0">
                <a:solidFill>
                  <a:srgbClr val="FFFFFF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api.econ.ac/</a:t>
            </a:r>
            <a:r>
              <a:rPr lang="en-US" sz="4800" b="0" i="0" dirty="0" err="1">
                <a:solidFill>
                  <a:srgbClr val="40E0D0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usa</a:t>
            </a:r>
            <a:r>
              <a:rPr lang="en-US" sz="4800" b="0" i="0" dirty="0">
                <a:solidFill>
                  <a:srgbClr val="FFFFFF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/</a:t>
            </a:r>
            <a:r>
              <a:rPr lang="en-US" sz="4800" b="0" i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unem</a:t>
            </a:r>
            <a:endParaRPr lang="en-US" sz="48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ctr" fontAlgn="base"/>
            <a:endParaRPr lang="en-US" sz="4800" dirty="0">
              <a:solidFill>
                <a:schemeClr val="accent4">
                  <a:lumMod val="60000"/>
                  <a:lumOff val="40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ctr" fontAlgn="base"/>
            <a:r>
              <a:rPr lang="en-US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</a:t>
            </a:r>
            <a:r>
              <a:rPr lang="en-US" sz="4800" b="0" i="0" dirty="0">
                <a:solidFill>
                  <a:srgbClr val="F4C245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con.ac/data-hub</a:t>
            </a:r>
          </a:p>
        </p:txBody>
      </p:sp>
    </p:spTree>
    <p:extLst>
      <p:ext uri="{BB962C8B-B14F-4D97-AF65-F5344CB8AC3E}">
        <p14:creationId xmlns:p14="http://schemas.microsoft.com/office/powerpoint/2010/main" val="234928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5102" y="2045194"/>
            <a:ext cx="7196489" cy="2387600"/>
          </a:xfrm>
        </p:spPr>
        <p:txBody>
          <a:bodyPr/>
          <a:lstStyle/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Control </a:t>
            </a:r>
            <a:b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structures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1947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B0F45C2-DB2A-2E83-230B-748C908754CC}"/>
              </a:ext>
            </a:extLst>
          </p:cNvPr>
          <p:cNvSpPr txBox="1"/>
          <p:nvPr/>
        </p:nvSpPr>
        <p:spPr>
          <a:xfrm>
            <a:off x="1237397" y="2093516"/>
            <a:ext cx="971720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-US" sz="480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start in the </a:t>
            </a:r>
            <a:r>
              <a:rPr lang="en-US" sz="4800" b="1" i="0" dirty="0">
                <a:solidFill>
                  <a:srgbClr val="F4C245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ECO</a:t>
            </a:r>
            <a:r>
              <a:rPr lang="en-US" sz="4800" i="0" dirty="0">
                <a:solidFill>
                  <a:srgbClr val="F4C245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 Data Hub</a:t>
            </a:r>
          </a:p>
          <a:p>
            <a:pPr algn="ctr" fontAlgn="base"/>
            <a:endParaRPr lang="en-US" sz="4800" i="0" dirty="0">
              <a:solidFill>
                <a:schemeClr val="bg1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ctr" fontAlgn="base"/>
            <a:r>
              <a:rPr lang="en-US" sz="480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then customize in </a:t>
            </a:r>
            <a:r>
              <a:rPr lang="en-US" sz="4800" i="0" dirty="0">
                <a:solidFill>
                  <a:srgbClr val="F4C245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Vega-Lite</a:t>
            </a:r>
          </a:p>
        </p:txBody>
      </p:sp>
    </p:spTree>
    <p:extLst>
      <p:ext uri="{BB962C8B-B14F-4D97-AF65-F5344CB8AC3E}">
        <p14:creationId xmlns:p14="http://schemas.microsoft.com/office/powerpoint/2010/main" val="2082791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11181959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idea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Control structures | Flow control | Control statements</a:t>
            </a:r>
          </a:p>
          <a:p>
            <a:pPr algn="l"/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want our programs/analysis to take decisions for us. Not to continue doing the same thing again and again, but to be able to decide what to do next.</a:t>
            </a:r>
          </a:p>
          <a:p>
            <a:pPr algn="l"/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Without control structures (AKA ‘flow control’) programs don’t do much.</a:t>
            </a:r>
          </a:p>
          <a:p>
            <a:pPr algn="l"/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might you want a program to do for you?</a:t>
            </a:r>
          </a:p>
          <a:p>
            <a:pPr algn="l"/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Stop or start</a:t>
            </a: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Take a decision on what to do next</a:t>
            </a: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Do different things in different conditions: </a:t>
            </a:r>
          </a:p>
          <a:p>
            <a:pPr marL="285750" indent="339725" algn="l">
              <a:buFont typeface="Arial" panose="020B0604020202020204" pitchFamily="34" charset="0"/>
              <a:buChar char="•"/>
              <a:tabLst>
                <a:tab pos="981075" algn="l"/>
              </a:tabLst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Time of day, or days of the week;</a:t>
            </a:r>
          </a:p>
          <a:p>
            <a:pPr marL="285750" indent="339725" algn="l">
              <a:buFont typeface="Arial" panose="020B0604020202020204" pitchFamily="34" charset="0"/>
              <a:buChar char="•"/>
              <a:tabLst>
                <a:tab pos="981075" algn="l"/>
              </a:tabLst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 data has certain properties: (stock market alert).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Do something many times</a:t>
            </a: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</a:p>
          <a:p>
            <a:pPr marL="285750" indent="339725" algn="l">
              <a:buFont typeface="Arial" panose="020B0604020202020204" pitchFamily="34" charset="0"/>
              <a:buChar char="•"/>
              <a:tabLst>
                <a:tab pos="981075" algn="l"/>
              </a:tabLst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Dynamic programming / maximisation;</a:t>
            </a:r>
          </a:p>
          <a:p>
            <a:pPr marL="285750" indent="339725" algn="l">
              <a:buFont typeface="Arial" panose="020B0604020202020204" pitchFamily="34" charset="0"/>
              <a:buChar char="•"/>
              <a:tabLst>
                <a:tab pos="981075" algn="l"/>
              </a:tabLst>
            </a:pPr>
            <a:r>
              <a:rPr lang="en-GB" sz="2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Batches of analysis: downloading, cleaning, charting.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904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big three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Sequence | Iteration | Conditionality/Selection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2050" name="Picture 2" descr="Python Control Flow Statements">
            <a:extLst>
              <a:ext uri="{FF2B5EF4-FFF2-40B4-BE49-F238E27FC236}">
                <a16:creationId xmlns:a16="http://schemas.microsoft.com/office/drawing/2014/main" id="{24E1F4A4-EC5F-49A1-AF23-9C8DDEB45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646" y="1920340"/>
            <a:ext cx="4524375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6FD176-08E9-421F-A058-081665977680}"/>
              </a:ext>
            </a:extLst>
          </p:cNvPr>
          <p:cNvSpPr txBox="1"/>
          <p:nvPr/>
        </p:nvSpPr>
        <p:spPr>
          <a:xfrm>
            <a:off x="474233" y="1713297"/>
            <a:ext cx="58495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GB" sz="1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1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Programming languages typically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feature </a:t>
            </a:r>
            <a:r>
              <a:rPr lang="en-GB" sz="1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three types of control:</a:t>
            </a:r>
          </a:p>
          <a:p>
            <a:pPr algn="l"/>
            <a:endParaRPr lang="en-GB" sz="1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Sequence.  </a:t>
            </a:r>
            <a:r>
              <a:rPr lang="en-GB" sz="1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Tells the program the order to do things in.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sz="1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Selection/conditionality.  </a:t>
            </a:r>
            <a:r>
              <a:rPr lang="en-GB" sz="1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Makes a decision based on a testable condition.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sz="1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Iteration. </a:t>
            </a:r>
            <a:r>
              <a:rPr lang="en-GB" sz="1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Repeats a command over and over again, until a condition is met. Then stop and continue the code.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2864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Control in data science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If-else | Loops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6FD176-08E9-421F-A058-081665977680}"/>
              </a:ext>
            </a:extLst>
          </p:cNvPr>
          <p:cNvSpPr txBox="1"/>
          <p:nvPr/>
        </p:nvSpPr>
        <p:spPr>
          <a:xfrm>
            <a:off x="474233" y="1713297"/>
            <a:ext cx="991754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GB" sz="1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sz="1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practical terms during a career in data you are going to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make daily </a:t>
            </a:r>
            <a:r>
              <a:rPr lang="en-GB" sz="1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use two particular examples of these general ideas.</a:t>
            </a:r>
          </a:p>
          <a:p>
            <a:pPr algn="l"/>
            <a:endParaRPr lang="en-GB" sz="1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If-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else</a:t>
            </a:r>
            <a:r>
              <a:rPr lang="en-GB" sz="1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Test some condition in your data. Based on the results of this test, take a number of different actions. </a:t>
            </a:r>
            <a:endParaRPr lang="en-GB" sz="18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sz="1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Loops. 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Do the same thing to many pieces of data, many variables, many data sets. Or do the same thing on a number of different days.</a:t>
            </a:r>
            <a:r>
              <a:rPr lang="en-GB" sz="1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sz="18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These can be combined all possible ways. </a:t>
            </a:r>
          </a:p>
          <a:p>
            <a:pPr marL="542925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 if statement inside an if (AKA “nested”)</a:t>
            </a:r>
          </a:p>
          <a:p>
            <a:pPr marL="542925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loop withing a loop.</a:t>
            </a:r>
          </a:p>
          <a:p>
            <a:pPr marL="542925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If inside a loop</a:t>
            </a:r>
          </a:p>
          <a:p>
            <a:pPr marL="542925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Loop inside an if. 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053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www.evernote.com/shard/s17/res/6a13024e-3f10-4638-b459-73c8aff5b947/IMG_7723.JPG"/>
          <p:cNvSpPr>
            <a:spLocks noChangeAspect="1" noChangeArrowheads="1"/>
          </p:cNvSpPr>
          <p:nvPr/>
        </p:nvSpPr>
        <p:spPr bwMode="auto">
          <a:xfrm>
            <a:off x="1640682" y="748904"/>
            <a:ext cx="3032099" cy="303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914311"/>
            <a:endParaRPr lang="en-GB" sz="142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E4FF78-4C7B-464A-B288-3B6F9A06BB31}"/>
              </a:ext>
            </a:extLst>
          </p:cNvPr>
          <p:cNvSpPr txBox="1">
            <a:spLocks/>
          </p:cNvSpPr>
          <p:nvPr/>
        </p:nvSpPr>
        <p:spPr>
          <a:xfrm>
            <a:off x="474234" y="404664"/>
            <a:ext cx="8063374" cy="867459"/>
          </a:xfrm>
          <a:prstGeom prst="rect">
            <a:avLst/>
          </a:prstGeom>
        </p:spPr>
        <p:txBody>
          <a:bodyPr/>
          <a:lstStyle>
            <a:lvl1pPr algn="ctr" defTabSz="914311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How many languages</a:t>
            </a:r>
            <a:r>
              <a:rPr lang="en-GB" sz="4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</a:p>
          <a:p>
            <a:pPr algn="l"/>
            <a:r>
              <a:rPr lang="en-GB" sz="1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Five?</a:t>
            </a:r>
            <a:endParaRPr lang="en-GB" sz="14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026" name="Picture 2" descr="Download Microsoft Excel Logo in SVG Vector or PNG File Format - Logo.wine">
            <a:extLst>
              <a:ext uri="{FF2B5EF4-FFF2-40B4-BE49-F238E27FC236}">
                <a16:creationId xmlns:a16="http://schemas.microsoft.com/office/drawing/2014/main" id="{7827A8E4-F1AB-4241-A141-113C20E89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47" y="2010988"/>
            <a:ext cx="2822059" cy="188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ython (programming language) - Wikipedia">
            <a:extLst>
              <a:ext uri="{FF2B5EF4-FFF2-40B4-BE49-F238E27FC236}">
                <a16:creationId xmlns:a16="http://schemas.microsoft.com/office/drawing/2014/main" id="{A36DAC11-A670-45B7-9168-CA0947B28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461" y="2261559"/>
            <a:ext cx="1334414" cy="1334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tata: Software for Statistics and Data Science | Stata">
            <a:extLst>
              <a:ext uri="{FF2B5EF4-FFF2-40B4-BE49-F238E27FC236}">
                <a16:creationId xmlns:a16="http://schemas.microsoft.com/office/drawing/2014/main" id="{EA6E7201-3AA4-4577-83BA-70F9AE9BB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461" y="4422934"/>
            <a:ext cx="4836627" cy="110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6683BEA-83AD-49D2-9806-DE1E074C2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384" y="2264957"/>
            <a:ext cx="1334415" cy="133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html css js icons PNG image with transparent background | TOPpng">
            <a:extLst>
              <a:ext uri="{FF2B5EF4-FFF2-40B4-BE49-F238E27FC236}">
                <a16:creationId xmlns:a16="http://schemas.microsoft.com/office/drawing/2014/main" id="{070B057F-51F6-4A01-BDB7-780194F7F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2245" y="2261559"/>
            <a:ext cx="1334415" cy="136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6100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3145</Words>
  <Application>Microsoft Office PowerPoint</Application>
  <PresentationFormat>Widescreen</PresentationFormat>
  <Paragraphs>537</Paragraphs>
  <Slides>50</Slides>
  <Notes>40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50</vt:i4>
      </vt:variant>
    </vt:vector>
  </HeadingPairs>
  <TitlesOfParts>
    <vt:vector size="62" baseType="lpstr">
      <vt:lpstr>Abadi Extra Light</vt:lpstr>
      <vt:lpstr>Aptos</vt:lpstr>
      <vt:lpstr>Arial</vt:lpstr>
      <vt:lpstr>Calibri</vt:lpstr>
      <vt:lpstr>Calibri Light</vt:lpstr>
      <vt:lpstr>Circular Std Book</vt:lpstr>
      <vt:lpstr>Consolas</vt:lpstr>
      <vt:lpstr>Symbol</vt:lpstr>
      <vt:lpstr>Times New Roman</vt:lpstr>
      <vt:lpstr>Office Theme</vt:lpstr>
      <vt:lpstr>1_Office Theme</vt:lpstr>
      <vt:lpstr>5_Custom Design</vt:lpstr>
      <vt:lpstr>PowerPoint Presentation</vt:lpstr>
      <vt:lpstr>Session 2. Introduction to data processing</vt:lpstr>
      <vt:lpstr>Session 2. Introduction to data processing</vt:lpstr>
      <vt:lpstr>Data Science. For economics and policy  Controlling your machine. DEC, 15th September 2023</vt:lpstr>
      <vt:lpstr>Control  structures.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Conditionals.</vt:lpstr>
      <vt:lpstr>PowerPoint Presentation</vt:lpstr>
      <vt:lpstr>PowerPoint Presentation</vt:lpstr>
      <vt:lpstr>PowerPoint Presentation</vt:lpstr>
      <vt:lpstr>= == === 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Loops.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Session 2. Introduction to data processing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Dénes</cp:lastModifiedBy>
  <cp:revision>87</cp:revision>
  <dcterms:created xsi:type="dcterms:W3CDTF">2021-07-20T09:12:48Z</dcterms:created>
  <dcterms:modified xsi:type="dcterms:W3CDTF">2023-09-15T05:26:06Z</dcterms:modified>
</cp:coreProperties>
</file>

<file path=docProps/thumbnail.jpeg>
</file>